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_rels/notesSlide35.xml.rels" ContentType="application/vnd.openxmlformats-package.relationships+xml"/>
  <Override PartName="/ppt/notesSlides/notesSlide35.xml" ContentType="application/vnd.openxmlformats-officedocument.presentationml.notesSlide+xml"/>
  <Override PartName="/ppt/_rels/presentation.xml.rels" ContentType="application/vnd.openxmlformats-package.relationships+xml"/>
  <Override PartName="/ppt/media/image22.png" ContentType="image/png"/>
  <Override PartName="/ppt/media/image13.jpeg" ContentType="image/jpeg"/>
  <Override PartName="/ppt/media/image23.png" ContentType="image/png"/>
  <Override PartName="/ppt/media/image28.png" ContentType="image/png"/>
  <Override PartName="/ppt/media/image5.png" ContentType="image/png"/>
  <Override PartName="/ppt/media/image30.png" ContentType="image/png"/>
  <Override PartName="/ppt/media/image10.png" ContentType="image/png"/>
  <Override PartName="/ppt/media/image29.png" ContentType="image/png"/>
  <Override PartName="/ppt/media/image6.png" ContentType="image/png"/>
  <Override PartName="/ppt/media/image11.png" ContentType="image/png"/>
  <Override PartName="/ppt/media/image7.png" ContentType="image/png"/>
  <Override PartName="/ppt/media/image14.jpeg" ContentType="image/jpeg"/>
  <Override PartName="/ppt/media/image8.png" ContentType="image/png"/>
  <Override PartName="/ppt/media/image9.png" ContentType="image/png"/>
  <Override PartName="/ppt/media/image12.jpeg" ContentType="image/jpeg"/>
  <Override PartName="/ppt/media/image4.png" ContentType="image/png"/>
  <Override PartName="/ppt/media/image27.png" ContentType="image/png"/>
  <Override PartName="/ppt/media/image3.png" ContentType="image/png"/>
  <Override PartName="/ppt/media/image26.png" ContentType="image/png"/>
  <Override PartName="/ppt/media/image2.png" ContentType="image/png"/>
  <Override PartName="/ppt/media/image25.png" ContentType="image/png"/>
  <Override PartName="/ppt/media/image1.png" ContentType="image/png"/>
  <Override PartName="/ppt/media/image24.png" ContentType="image/png"/>
  <Override PartName="/ppt/media/image15.png" ContentType="image/png"/>
  <Override PartName="/ppt/media/image16.jpeg" ContentType="image/jpeg"/>
  <Override PartName="/ppt/media/image17.png" ContentType="image/png"/>
  <Override PartName="/ppt/media/image18.png" ContentType="image/png"/>
  <Override PartName="/ppt/media/image20.png" ContentType="image/png"/>
  <Override PartName="/ppt/media/image19.png" ContentType="image/png"/>
  <Override PartName="/ppt/media/image21.png" ContentType="image/png"/>
  <Override PartName="/ppt/slideLayouts/_rels/slideLayout52.xml.rels" ContentType="application/vnd.openxmlformats-package.relationships+xml"/>
  <Override PartName="/ppt/slideLayouts/_rels/slideLayout14.xml.rels" ContentType="application/vnd.openxmlformats-package.relationships+xml"/>
  <Override PartName="/ppt/slideLayouts/_rels/slideLayout30.xml.rels" ContentType="application/vnd.openxmlformats-package.relationships+xml"/>
  <Override PartName="/ppt/slideLayouts/_rels/slideLayout38.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31.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32.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2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41.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2.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37.xml.rels" ContentType="application/vnd.openxmlformats-package.relationships+xml"/>
  <Override PartName="/ppt/slideLayouts/_rels/slideLayout44.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57.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8.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6.xml.rels" ContentType="application/vnd.openxmlformats-package.relationships+xml"/>
  <Override PartName="/ppt/slideLayouts/_rels/slideLayout53.xml.rels" ContentType="application/vnd.openxmlformats-package.relationships+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29.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59.xml" ContentType="application/vnd.openxmlformats-officedocument.presentationml.slideLayout+xml"/>
  <Override PartName="/ppt/slideLayouts/slideLayout22.xml" ContentType="application/vnd.openxmlformats-officedocument.presentationml.slideLayout+xml"/>
  <Override PartName="/ppt/slideLayouts/slideLayout28.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23.xml" ContentType="application/vnd.openxmlformats-officedocument.presentationml.slideLayout+xml"/>
  <Override PartName="/ppt/slideLayouts/slideLayout60.xml" ContentType="application/vnd.openxmlformats-officedocument.presentationml.slideLayout+xml"/>
  <Override PartName="/ppt/slideLayouts/slideLayout18.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slideLayouts/slideLayout6.xml" ContentType="application/vnd.openxmlformats-officedocument.presentationml.slideLayout+xml"/>
  <Override PartName="/ppt/slideLayouts/slideLayout44.xml" ContentType="application/vnd.openxmlformats-officedocument.presentationml.slideLayout+xml"/>
  <Override PartName="/ppt/slideLayouts/slideLayout7.xml" ContentType="application/vnd.openxmlformats-officedocument.presentationml.slideLayout+xml"/>
  <Override PartName="/ppt/slideLayouts/slideLayout45.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56.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15.xml" ContentType="application/vnd.openxmlformats-officedocument.presentationml.slide+xml"/>
  <Override PartName="/ppt/slides/slide47.xml" ContentType="application/vnd.openxmlformats-officedocument.presentationml.slide+xml"/>
  <Override PartName="/ppt/slides/slide42.xml" ContentType="application/vnd.openxmlformats-officedocument.presentationml.slide+xml"/>
  <Override PartName="/ppt/slides/slide7.xml" ContentType="application/vnd.openxmlformats-officedocument.presentationml.slide+xml"/>
  <Override PartName="/ppt/slides/slide14.xml" ContentType="application/vnd.openxmlformats-officedocument.presentationml.slide+xml"/>
  <Override PartName="/ppt/slides/slide10.xml" ContentType="application/vnd.openxmlformats-officedocument.presentationml.slide+xml"/>
  <Override PartName="/ppt/slides/slide3.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25.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4.xml" ContentType="application/vnd.openxmlformats-officedocument.presentationml.slide+xml"/>
  <Override PartName="/ppt/slides/slide59.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58.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52.xml.rels" ContentType="application/vnd.openxmlformats-package.relationships+xml"/>
  <Override PartName="/ppt/slides/_rels/slide27.xml.rels" ContentType="application/vnd.openxmlformats-package.relationships+xml"/>
  <Override PartName="/ppt/slides/_rels/slide2.xml.rels" ContentType="application/vnd.openxmlformats-package.relationships+xml"/>
  <Override PartName="/ppt/slides/_rels/slide8.xml.rels" ContentType="application/vnd.openxmlformats-package.relationships+xml"/>
  <Override PartName="/ppt/slides/_rels/slide43.xml.rels" ContentType="application/vnd.openxmlformats-package.relationships+xml"/>
  <Override PartName="/ppt/slides/_rels/slide36.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12.xml.rels" ContentType="application/vnd.openxmlformats-package.relationships+xml"/>
  <Override PartName="/ppt/slides/_rels/slide48.xml.rels" ContentType="application/vnd.openxmlformats-package.relationships+xml"/>
  <Override PartName="/ppt/slides/_rels/slide55.xml.rels" ContentType="application/vnd.openxmlformats-package.relationships+xml"/>
  <Override PartName="/ppt/slides/_rels/slide40.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50.xml.rels" ContentType="application/vnd.openxmlformats-package.relationships+xml"/>
  <Override PartName="/ppt/slides/_rels/slide34.xml.rels" ContentType="application/vnd.openxmlformats-package.relationships+xml"/>
  <Override PartName="/ppt/slides/_rels/slide49.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47.xml.rels" ContentType="application/vnd.openxmlformats-package.relationships+xml"/>
  <Override PartName="/ppt/slides/_rels/slide54.xml.rels" ContentType="application/vnd.openxmlformats-package.relationships+xml"/>
  <Override PartName="/ppt/slides/_rels/slide4.xml.rels" ContentType="application/vnd.openxmlformats-package.relationships+xml"/>
  <Override PartName="/ppt/slides/_rels/slide57.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51.xml.rels" ContentType="application/vnd.openxmlformats-package.relationships+xml"/>
  <Override PartName="/ppt/slides/_rels/slide35.xml.rels" ContentType="application/vnd.openxmlformats-package.relationships+xml"/>
  <Override PartName="/ppt/slides/_rels/slide14.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8.xml.rels" ContentType="application/vnd.openxmlformats-package.relationships+xml"/>
  <Override PartName="/ppt/slides/_rels/slide45.xml.rels" ContentType="application/vnd.openxmlformats-package.relationships+xml"/>
  <Override PartName="/ppt/slides/_rels/slide28.xml.rels" ContentType="application/vnd.openxmlformats-package.relationships+xml"/>
  <Override PartName="/ppt/slides/_rels/slide18.xml.rels" ContentType="application/vnd.openxmlformats-package.relationships+xml"/>
  <Override PartName="/ppt/slides/_rels/slide22.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44.xml.rels" ContentType="application/vnd.openxmlformats-package.relationships+xml"/>
  <Override PartName="/ppt/slides/_rels/slide37.xml.rels" ContentType="application/vnd.openxmlformats-package.relationships+xml"/>
  <Override PartName="/ppt/slides/_rels/slide25.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32.xml.rels" ContentType="application/vnd.openxmlformats-package.relationships+xml"/>
  <Override PartName="/ppt/slides/_rels/slide56.xml.rels" ContentType="application/vnd.openxmlformats-package.relationships+xml"/>
  <Override PartName="/ppt/slides/_rels/slide60.xml.rels" ContentType="application/vnd.openxmlformats-package.relationships+xml"/>
  <Override PartName="/ppt/slides/_rels/slide10.xml.rels" ContentType="application/vnd.openxmlformats-package.relationships+xml"/>
  <Override PartName="/ppt/slides/_rels/slide59.xml.rels" ContentType="application/vnd.openxmlformats-package.relationships+xml"/>
  <Override PartName="/ppt/slides/_rels/slide58.xml.rels" ContentType="application/vnd.openxmlformats-package.relationships+xml"/>
  <Override PartName="/ppt/slides/_rels/slide23.xml.rels" ContentType="application/vnd.openxmlformats-package.relationships+xml"/>
  <Override PartName="/ppt/slides/_rels/slide19.xml.rels" ContentType="application/vnd.openxmlformats-package.relationships+xml"/>
  <Override PartName="/ppt/slides/_rels/slide13.xml.rels" ContentType="application/vnd.openxmlformats-package.relationships+xml"/>
  <Override PartName="/ppt/slides/_rels/slide46.xml.rels" ContentType="application/vnd.openxmlformats-package.relationships+xml"/>
  <Override PartName="/ppt/slides/_rels/slide53.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
</Relationships>
</file>

<file path=ppt/media/image1.png>
</file>

<file path=ppt/media/image10.png>
</file>

<file path=ppt/media/image11.png>
</file>

<file path=ppt/media/image12.jpeg>
</file>

<file path=ppt/media/image13.jpe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6.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PlaceHolder 1"/>
          <p:cNvSpPr>
            <a:spLocks noGrp="1"/>
          </p:cNvSpPr>
          <p:nvPr>
            <p:ph type="sldImg"/>
          </p:nvPr>
        </p:nvSpPr>
        <p:spPr>
          <a:xfrm>
            <a:off x="216000" y="812520"/>
            <a:ext cx="7127280" cy="4008960"/>
          </a:xfrm>
          <a:prstGeom prst="rect">
            <a:avLst/>
          </a:prstGeom>
        </p:spPr>
        <p:txBody>
          <a:bodyPr lIns="0" rIns="0" tIns="0" bIns="0" anchor="ctr">
            <a:noAutofit/>
          </a:bodyPr>
          <a:p>
            <a:pPr algn="ctr"/>
            <a:r>
              <a:rPr b="0" lang="en-US" sz="4400" spc="-1" strike="noStrike">
                <a:latin typeface="Arial"/>
              </a:rPr>
              <a:t>Click to move the slide</a:t>
            </a:r>
            <a:endParaRPr b="0" lang="en-US" sz="4400" spc="-1" strike="noStrike">
              <a:latin typeface="Arial"/>
            </a:endParaRPr>
          </a:p>
        </p:txBody>
      </p:sp>
      <p:sp>
        <p:nvSpPr>
          <p:cNvPr id="224" name="PlaceHolder 2"/>
          <p:cNvSpPr>
            <a:spLocks noGrp="1"/>
          </p:cNvSpPr>
          <p:nvPr>
            <p:ph type="body"/>
          </p:nvPr>
        </p:nvSpPr>
        <p:spPr>
          <a:xfrm>
            <a:off x="756000" y="5078520"/>
            <a:ext cx="6047640" cy="4811040"/>
          </a:xfrm>
          <a:prstGeom prst="rect">
            <a:avLst/>
          </a:prstGeom>
        </p:spPr>
        <p:txBody>
          <a:bodyPr lIns="0" rIns="0" tIns="0" bIns="0">
            <a:noAutofit/>
          </a:bodyPr>
          <a:p>
            <a:r>
              <a:rPr b="0" lang="en-US" sz="2000" spc="-1" strike="noStrike">
                <a:latin typeface="Arial"/>
              </a:rPr>
              <a:t>Click to edit the notes format</a:t>
            </a:r>
            <a:endParaRPr b="0" lang="en-US" sz="2000" spc="-1" strike="noStrike">
              <a:latin typeface="Arial"/>
            </a:endParaRPr>
          </a:p>
        </p:txBody>
      </p:sp>
      <p:sp>
        <p:nvSpPr>
          <p:cNvPr id="225" name="PlaceHolder 3"/>
          <p:cNvSpPr>
            <a:spLocks noGrp="1"/>
          </p:cNvSpPr>
          <p:nvPr>
            <p:ph type="hdr"/>
          </p:nvPr>
        </p:nvSpPr>
        <p:spPr>
          <a:xfrm>
            <a:off x="0" y="0"/>
            <a:ext cx="3280680" cy="53424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226" name="PlaceHolder 4"/>
          <p:cNvSpPr>
            <a:spLocks noGrp="1"/>
          </p:cNvSpPr>
          <p:nvPr>
            <p:ph type="dt"/>
          </p:nvPr>
        </p:nvSpPr>
        <p:spPr>
          <a:xfrm>
            <a:off x="4278960" y="0"/>
            <a:ext cx="3280680" cy="53424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227" name="PlaceHolder 5"/>
          <p:cNvSpPr>
            <a:spLocks noGrp="1"/>
          </p:cNvSpPr>
          <p:nvPr>
            <p:ph type="ftr"/>
          </p:nvPr>
        </p:nvSpPr>
        <p:spPr>
          <a:xfrm>
            <a:off x="0" y="10157400"/>
            <a:ext cx="3280680" cy="53424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228"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15F88820-8CF9-4B34-9F5E-1CE9968E53CD}"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35.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
</Relationships>
</file>

<file path=ppt/notesSlides/notesSlide3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4" name="PlaceHolder 1"/>
          <p:cNvSpPr>
            <a:spLocks noGrp="1"/>
          </p:cNvSpPr>
          <p:nvPr>
            <p:ph type="sldImg"/>
          </p:nvPr>
        </p:nvSpPr>
        <p:spPr>
          <a:xfrm>
            <a:off x="217440" y="812880"/>
            <a:ext cx="7110000" cy="3993840"/>
          </a:xfrm>
          <a:prstGeom prst="rect">
            <a:avLst/>
          </a:prstGeom>
        </p:spPr>
      </p:sp>
      <p:sp>
        <p:nvSpPr>
          <p:cNvPr id="435" name="PlaceHolder 2"/>
          <p:cNvSpPr>
            <a:spLocks noGrp="1"/>
          </p:cNvSpPr>
          <p:nvPr>
            <p:ph type="body"/>
          </p:nvPr>
        </p:nvSpPr>
        <p:spPr>
          <a:xfrm>
            <a:off x="756000" y="5078520"/>
            <a:ext cx="6032880" cy="4796280"/>
          </a:xfrm>
          <a:prstGeom prst="rect">
            <a:avLst/>
          </a:prstGeom>
        </p:spPr>
        <p:txBody>
          <a:bodyPr lIns="0" rIns="0" tIns="0" bIns="0">
            <a:noAutofit/>
          </a:bodyPr>
          <a:p>
            <a:endParaRPr b="0" lang="en-US" sz="2000" spc="-1" strike="noStrike">
              <a:latin typeface="Arial"/>
            </a:endParaRPr>
          </a:p>
        </p:txBody>
      </p:sp>
      <p:sp>
        <p:nvSpPr>
          <p:cNvPr id="436" name="CustomShape 3"/>
          <p:cNvSpPr/>
          <p:nvPr/>
        </p:nvSpPr>
        <p:spPr>
          <a:xfrm>
            <a:off x="4278960" y="10157400"/>
            <a:ext cx="3265920" cy="519480"/>
          </a:xfrm>
          <a:prstGeom prst="rect">
            <a:avLst/>
          </a:prstGeom>
          <a:noFill/>
          <a:ln>
            <a:noFill/>
          </a:ln>
        </p:spPr>
        <p:style>
          <a:lnRef idx="0"/>
          <a:fillRef idx="0"/>
          <a:effectRef idx="0"/>
          <a:fontRef idx="minor"/>
        </p:style>
        <p:txBody>
          <a:bodyPr lIns="0" rIns="0" tIns="0" bIns="0" anchor="b">
            <a:noAutofit/>
          </a:bodyPr>
          <a:p>
            <a:pPr algn="r">
              <a:lnSpc>
                <a:spcPct val="100000"/>
              </a:lnSpc>
            </a:pPr>
            <a:fld id="{2D901DF3-E459-4847-8951-D226441D3A33}" type="slidenum">
              <a:rPr b="0" lang="en-US" sz="1400" spc="-1" strike="noStrike">
                <a:solidFill>
                  <a:srgbClr val="000000"/>
                </a:solidFill>
                <a:latin typeface="Times New Roman"/>
                <a:ea typeface="+mn-ea"/>
              </a:rPr>
              <a:t>&lt;number&gt;</a:t>
            </a:fld>
            <a:endParaRPr b="0" lang="en-US" sz="14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96"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98"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3"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0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1"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5"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7"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18"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23"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5"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26"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27"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28"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29"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30"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2"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4"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9"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5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57"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1"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3"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64"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69"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1"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2"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73"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74"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75"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76"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88"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9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9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9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5"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9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9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0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0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1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1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17"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1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1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20"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2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2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26480" cy="683532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434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F247AC49-8FBD-48E0-9E1C-7976FD12ADEF}"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2" name="CustomShape 3"/>
          <p:cNvSpPr/>
          <p:nvPr/>
        </p:nvSpPr>
        <p:spPr>
          <a:xfrm>
            <a:off x="912240" y="1268280"/>
            <a:ext cx="9193320" cy="34668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37320" cy="547200"/>
          </a:xfrm>
          <a:prstGeom prst="rect">
            <a:avLst/>
          </a:prstGeom>
          <a:ln>
            <a:noFill/>
          </a:ln>
        </p:spPr>
      </p:pic>
      <p:pic>
        <p:nvPicPr>
          <p:cNvPr id="4" name="Grafik 2" descr=""/>
          <p:cNvPicPr/>
          <p:nvPr/>
        </p:nvPicPr>
        <p:blipFill>
          <a:blip r:embed="rId3"/>
          <a:stretch/>
        </p:blipFill>
        <p:spPr>
          <a:xfrm>
            <a:off x="7430400" y="134640"/>
            <a:ext cx="3683160" cy="499320"/>
          </a:xfrm>
          <a:prstGeom prst="rect">
            <a:avLst/>
          </a:prstGeom>
          <a:ln>
            <a:noFill/>
          </a:ln>
        </p:spPr>
      </p:pic>
      <p:sp>
        <p:nvSpPr>
          <p:cNvPr id="5" name="CustomShape 4"/>
          <p:cNvSpPr/>
          <p:nvPr/>
        </p:nvSpPr>
        <p:spPr>
          <a:xfrm>
            <a:off x="912240" y="1268280"/>
            <a:ext cx="9193320" cy="346680"/>
          </a:xfrm>
          <a:prstGeom prst="rect">
            <a:avLst/>
          </a:prstGeom>
          <a:noFill/>
          <a:ln>
            <a:noFill/>
          </a:ln>
        </p:spPr>
        <p:style>
          <a:lnRef idx="0"/>
          <a:fillRef idx="0"/>
          <a:effectRef idx="0"/>
          <a:fontRef idx="minor"/>
        </p:style>
      </p:sp>
      <p:sp>
        <p:nvSpPr>
          <p:cNvPr id="6" name="CustomShape 5"/>
          <p:cNvSpPr/>
          <p:nvPr/>
        </p:nvSpPr>
        <p:spPr>
          <a:xfrm>
            <a:off x="11444760" y="0"/>
            <a:ext cx="726480" cy="6835320"/>
          </a:xfrm>
          <a:prstGeom prst="rect">
            <a:avLst/>
          </a:prstGeom>
          <a:solidFill>
            <a:srgbClr val="000000">
              <a:alpha val="10000"/>
            </a:srgbClr>
          </a:solidFill>
          <a:ln>
            <a:noFill/>
          </a:ln>
        </p:spPr>
        <p:style>
          <a:lnRef idx="0"/>
          <a:fillRef idx="0"/>
          <a:effectRef idx="0"/>
          <a:fontRef idx="minor"/>
        </p:style>
      </p:sp>
      <p:sp>
        <p:nvSpPr>
          <p:cNvPr id="7" name="CustomShape 6"/>
          <p:cNvSpPr/>
          <p:nvPr/>
        </p:nvSpPr>
        <p:spPr>
          <a:xfrm>
            <a:off x="0" y="6642720"/>
            <a:ext cx="12169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26480" cy="683532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434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C31618CC-8E68-4739-BFB4-922AC6E5A335}"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48" name="CustomShape 3"/>
          <p:cNvSpPr/>
          <p:nvPr/>
        </p:nvSpPr>
        <p:spPr>
          <a:xfrm>
            <a:off x="912240" y="1268280"/>
            <a:ext cx="9193320" cy="34668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37320" cy="547200"/>
          </a:xfrm>
          <a:prstGeom prst="rect">
            <a:avLst/>
          </a:prstGeom>
          <a:ln>
            <a:noFill/>
          </a:ln>
        </p:spPr>
      </p:pic>
      <p:pic>
        <p:nvPicPr>
          <p:cNvPr id="50" name="Grafik 2" descr=""/>
          <p:cNvPicPr/>
          <p:nvPr/>
        </p:nvPicPr>
        <p:blipFill>
          <a:blip r:embed="rId3"/>
          <a:stretch/>
        </p:blipFill>
        <p:spPr>
          <a:xfrm>
            <a:off x="7430400" y="134640"/>
            <a:ext cx="3683160" cy="499320"/>
          </a:xfrm>
          <a:prstGeom prst="rect">
            <a:avLst/>
          </a:prstGeom>
          <a:ln>
            <a:noFill/>
          </a:ln>
        </p:spPr>
      </p:pic>
      <p:sp>
        <p:nvSpPr>
          <p:cNvPr id="51" name="CustomShape 4"/>
          <p:cNvSpPr/>
          <p:nvPr/>
        </p:nvSpPr>
        <p:spPr>
          <a:xfrm>
            <a:off x="11444760" y="0"/>
            <a:ext cx="726480" cy="683532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434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508A00D3-A3B2-46C4-8179-130475A86BC8}"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53" name="CustomShape 6"/>
          <p:cNvSpPr/>
          <p:nvPr/>
        </p:nvSpPr>
        <p:spPr>
          <a:xfrm>
            <a:off x="0" y="6642720"/>
            <a:ext cx="12169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0" y="6642720"/>
            <a:ext cx="12169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93" name="PlaceHolder 2"/>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4" name="PlaceHolder 3"/>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1" name="CustomShape 1"/>
          <p:cNvSpPr/>
          <p:nvPr/>
        </p:nvSpPr>
        <p:spPr>
          <a:xfrm>
            <a:off x="11444760" y="0"/>
            <a:ext cx="734040" cy="6842880"/>
          </a:xfrm>
          <a:prstGeom prst="rect">
            <a:avLst/>
          </a:prstGeom>
          <a:solidFill>
            <a:srgbClr val="000000">
              <a:alpha val="10000"/>
            </a:srgbClr>
          </a:solidFill>
          <a:ln>
            <a:noFill/>
          </a:ln>
        </p:spPr>
        <p:style>
          <a:lnRef idx="0"/>
          <a:fillRef idx="0"/>
          <a:effectRef idx="0"/>
          <a:fontRef idx="minor"/>
        </p:style>
      </p:sp>
      <p:sp>
        <p:nvSpPr>
          <p:cNvPr id="132" name="CustomShape 2"/>
          <p:cNvSpPr/>
          <p:nvPr/>
        </p:nvSpPr>
        <p:spPr>
          <a:xfrm>
            <a:off x="11438640" y="6453360"/>
            <a:ext cx="75096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FA25BDD5-A6FC-45A8-A89B-0AC73398018B}"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33" name="CustomShape 3"/>
          <p:cNvSpPr/>
          <p:nvPr/>
        </p:nvSpPr>
        <p:spPr>
          <a:xfrm>
            <a:off x="912240" y="1268280"/>
            <a:ext cx="9200880" cy="354240"/>
          </a:xfrm>
          <a:prstGeom prst="rect">
            <a:avLst/>
          </a:prstGeom>
          <a:noFill/>
          <a:ln>
            <a:noFill/>
          </a:ln>
        </p:spPr>
        <p:style>
          <a:lnRef idx="0"/>
          <a:fillRef idx="0"/>
          <a:effectRef idx="0"/>
          <a:fontRef idx="minor"/>
        </p:style>
      </p:sp>
      <p:pic>
        <p:nvPicPr>
          <p:cNvPr id="134" name="Picture 19" descr="Logo_TUC_de_RGB"/>
          <p:cNvPicPr/>
          <p:nvPr/>
        </p:nvPicPr>
        <p:blipFill>
          <a:blip r:embed="rId2"/>
          <a:stretch/>
        </p:blipFill>
        <p:spPr>
          <a:xfrm>
            <a:off x="0" y="0"/>
            <a:ext cx="3044880" cy="554760"/>
          </a:xfrm>
          <a:prstGeom prst="rect">
            <a:avLst/>
          </a:prstGeom>
          <a:ln>
            <a:noFill/>
          </a:ln>
        </p:spPr>
      </p:pic>
      <p:pic>
        <p:nvPicPr>
          <p:cNvPr id="135" name="Grafik 2" descr=""/>
          <p:cNvPicPr/>
          <p:nvPr/>
        </p:nvPicPr>
        <p:blipFill>
          <a:blip r:embed="rId3"/>
          <a:stretch/>
        </p:blipFill>
        <p:spPr>
          <a:xfrm>
            <a:off x="7430400" y="134640"/>
            <a:ext cx="3690720" cy="506880"/>
          </a:xfrm>
          <a:prstGeom prst="rect">
            <a:avLst/>
          </a:prstGeom>
          <a:ln>
            <a:noFill/>
          </a:ln>
        </p:spPr>
      </p:pic>
      <p:sp>
        <p:nvSpPr>
          <p:cNvPr id="136" name="CustomShape 4"/>
          <p:cNvSpPr/>
          <p:nvPr/>
        </p:nvSpPr>
        <p:spPr>
          <a:xfrm>
            <a:off x="11444760" y="0"/>
            <a:ext cx="734040" cy="6842880"/>
          </a:xfrm>
          <a:prstGeom prst="rect">
            <a:avLst/>
          </a:prstGeom>
          <a:solidFill>
            <a:srgbClr val="000000">
              <a:alpha val="10000"/>
            </a:srgbClr>
          </a:solidFill>
          <a:ln>
            <a:noFill/>
          </a:ln>
        </p:spPr>
        <p:style>
          <a:lnRef idx="0"/>
          <a:fillRef idx="0"/>
          <a:effectRef idx="0"/>
          <a:fontRef idx="minor"/>
        </p:style>
      </p:sp>
      <p:sp>
        <p:nvSpPr>
          <p:cNvPr id="137" name="CustomShape 5"/>
          <p:cNvSpPr/>
          <p:nvPr/>
        </p:nvSpPr>
        <p:spPr>
          <a:xfrm>
            <a:off x="11438640" y="6453360"/>
            <a:ext cx="75096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42DE1B7B-F220-4819-8B7A-CF614B0B4475}"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38" name="CustomShape 6"/>
          <p:cNvSpPr/>
          <p:nvPr/>
        </p:nvSpPr>
        <p:spPr>
          <a:xfrm>
            <a:off x="0" y="6642720"/>
            <a:ext cx="12169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139"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40"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7" name="CustomShape 1"/>
          <p:cNvSpPr/>
          <p:nvPr/>
        </p:nvSpPr>
        <p:spPr>
          <a:xfrm>
            <a:off x="11444760" y="0"/>
            <a:ext cx="724320" cy="6833160"/>
          </a:xfrm>
          <a:prstGeom prst="rect">
            <a:avLst/>
          </a:prstGeom>
          <a:solidFill>
            <a:srgbClr val="000000">
              <a:alpha val="10000"/>
            </a:srgbClr>
          </a:solidFill>
          <a:ln>
            <a:noFill/>
          </a:ln>
        </p:spPr>
        <p:style>
          <a:lnRef idx="0"/>
          <a:fillRef idx="0"/>
          <a:effectRef idx="0"/>
          <a:fontRef idx="minor"/>
        </p:style>
      </p:sp>
      <p:sp>
        <p:nvSpPr>
          <p:cNvPr id="178" name="CustomShape 2"/>
          <p:cNvSpPr/>
          <p:nvPr/>
        </p:nvSpPr>
        <p:spPr>
          <a:xfrm>
            <a:off x="11438640" y="6453360"/>
            <a:ext cx="74124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44F56DEF-CA48-4EC5-9B45-5FBE171426A6}"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179" name="CustomShape 3"/>
          <p:cNvSpPr/>
          <p:nvPr/>
        </p:nvSpPr>
        <p:spPr>
          <a:xfrm>
            <a:off x="912240" y="1268280"/>
            <a:ext cx="9191160" cy="344520"/>
          </a:xfrm>
          <a:prstGeom prst="rect">
            <a:avLst/>
          </a:prstGeom>
          <a:noFill/>
          <a:ln>
            <a:noFill/>
          </a:ln>
        </p:spPr>
        <p:style>
          <a:lnRef idx="0"/>
          <a:fillRef idx="0"/>
          <a:effectRef idx="0"/>
          <a:fontRef idx="minor"/>
        </p:style>
      </p:sp>
      <p:pic>
        <p:nvPicPr>
          <p:cNvPr id="180" name="Picture 19" descr="Logo_TUC_de_RGB"/>
          <p:cNvPicPr/>
          <p:nvPr/>
        </p:nvPicPr>
        <p:blipFill>
          <a:blip r:embed="rId2"/>
          <a:stretch/>
        </p:blipFill>
        <p:spPr>
          <a:xfrm>
            <a:off x="0" y="0"/>
            <a:ext cx="3035160" cy="545040"/>
          </a:xfrm>
          <a:prstGeom prst="rect">
            <a:avLst/>
          </a:prstGeom>
          <a:ln>
            <a:noFill/>
          </a:ln>
        </p:spPr>
      </p:pic>
      <p:pic>
        <p:nvPicPr>
          <p:cNvPr id="181" name="Grafik 2" descr=""/>
          <p:cNvPicPr/>
          <p:nvPr/>
        </p:nvPicPr>
        <p:blipFill>
          <a:blip r:embed="rId3"/>
          <a:stretch/>
        </p:blipFill>
        <p:spPr>
          <a:xfrm>
            <a:off x="7430400" y="134640"/>
            <a:ext cx="3681000" cy="497160"/>
          </a:xfrm>
          <a:prstGeom prst="rect">
            <a:avLst/>
          </a:prstGeom>
          <a:ln>
            <a:noFill/>
          </a:ln>
        </p:spPr>
      </p:pic>
      <p:sp>
        <p:nvSpPr>
          <p:cNvPr id="182" name="CustomShape 4"/>
          <p:cNvSpPr/>
          <p:nvPr/>
        </p:nvSpPr>
        <p:spPr>
          <a:xfrm>
            <a:off x="912240" y="1268280"/>
            <a:ext cx="9191160" cy="344520"/>
          </a:xfrm>
          <a:prstGeom prst="rect">
            <a:avLst/>
          </a:prstGeom>
          <a:noFill/>
          <a:ln>
            <a:noFill/>
          </a:ln>
        </p:spPr>
        <p:style>
          <a:lnRef idx="0"/>
          <a:fillRef idx="0"/>
          <a:effectRef idx="0"/>
          <a:fontRef idx="minor"/>
        </p:style>
      </p:sp>
      <p:sp>
        <p:nvSpPr>
          <p:cNvPr id="183" name="CustomShape 5"/>
          <p:cNvSpPr/>
          <p:nvPr/>
        </p:nvSpPr>
        <p:spPr>
          <a:xfrm>
            <a:off x="11444760" y="0"/>
            <a:ext cx="724320" cy="6833160"/>
          </a:xfrm>
          <a:prstGeom prst="rect">
            <a:avLst/>
          </a:prstGeom>
          <a:solidFill>
            <a:srgbClr val="000000">
              <a:alpha val="10000"/>
            </a:srgbClr>
          </a:solidFill>
          <a:ln>
            <a:noFill/>
          </a:ln>
        </p:spPr>
        <p:style>
          <a:lnRef idx="0"/>
          <a:fillRef idx="0"/>
          <a:effectRef idx="0"/>
          <a:fontRef idx="minor"/>
        </p:style>
      </p:sp>
      <p:sp>
        <p:nvSpPr>
          <p:cNvPr id="184" name="CustomShape 6"/>
          <p:cNvSpPr/>
          <p:nvPr/>
        </p:nvSpPr>
        <p:spPr>
          <a:xfrm>
            <a:off x="0" y="6642720"/>
            <a:ext cx="121672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185"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86"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hyperlink" Target="https://creativecommons.org/licenses/by-sa/2.0/" TargetMode="External"/><Relationship Id="rId3" Type="http://schemas.openxmlformats.org/officeDocument/2006/relationships/image" Target="../media/image12.jpeg"/><Relationship Id="rId4" Type="http://schemas.openxmlformats.org/officeDocument/2006/relationships/image" Target="../media/image13.jpeg"/><Relationship Id="rId5"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hyperlink" Target="https://creativecommons.org/licenses/by-nc/2.0/" TargetMode="External"/><Relationship Id="rId2" Type="http://schemas.openxmlformats.org/officeDocument/2006/relationships/image" Target="../media/image14.jpeg"/><Relationship Id="rId3" Type="http://schemas.openxmlformats.org/officeDocument/2006/relationships/image" Target="../media/image15.png"/><Relationship Id="rId4"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hyperlink" Target="https://www.spiegel.de/wissenschaft/technik/endlager-suche-was-wie-viel-und-wohin-damit-die-deutsche-atommuell-bilanz-a-7a153ba3-029a-4e55-adaf-3312b7427d9e" TargetMode="External"/><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2.xml.rels><?xml version="1.0" encoding="UTF-8"?>
<Relationships xmlns="http://schemas.openxmlformats.org/package/2006/relationships"><Relationship Id="rId1" Type="http://schemas.openxmlformats.org/officeDocument/2006/relationships/hyperlink" Target="https://creativecommons.org/licenses/by/4.0/" TargetMode="External"/><Relationship Id="rId2" Type="http://schemas.openxmlformats.org/officeDocument/2006/relationships/image" Target="../media/image18.png"/><Relationship Id="rId3" Type="http://schemas.openxmlformats.org/officeDocument/2006/relationships/slideLayout" Target="../slideLayouts/slideLayout37.xml"/>
</Relationships>
</file>

<file path=ppt/slides/_rels/slide33.xml.rels><?xml version="1.0" encoding="UTF-8"?>
<Relationships xmlns="http://schemas.openxmlformats.org/package/2006/relationships"><Relationship Id="rId1" Type="http://schemas.openxmlformats.org/officeDocument/2006/relationships/hyperlink" Target="https://doi.org/10.1016/J.RESCONREC.2017.09.005" TargetMode="External"/><Relationship Id="rId2" Type="http://schemas.openxmlformats.org/officeDocument/2006/relationships/slideLayout" Target="../slideLayouts/slideLayout37.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5.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8.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37.xml"/>
</Relationships>
</file>

<file path=ppt/slides/_rels/slide39.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37.xml"/>
</Relationships>
</file>

<file path=ppt/slides/_rels/slide4.xml.rels><?xml version="1.0" encoding="UTF-8"?>
<Relationships xmlns="http://schemas.openxmlformats.org/package/2006/relationships"><Relationship Id="rId1" Type="http://schemas.openxmlformats.org/officeDocument/2006/relationships/hyperlink" Target="https://evasys.tu-clausthal.de/evasys/online.php?pswd=G755L" TargetMode="External"/><Relationship Id="rId2" Type="http://schemas.openxmlformats.org/officeDocument/2006/relationships/image" Target="../media/image9.png"/><Relationship Id="rId3"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7.xml"/>
</Relationships>
</file>

<file path=ppt/slides/_rels/slide41.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37.xml"/>
</Relationships>
</file>

<file path=ppt/slides/_rels/slide42.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37.xml"/>
</Relationships>
</file>

<file path=ppt/slides/_rels/slide43.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37.xml"/>
</Relationships>
</file>

<file path=ppt/slides/_rels/slide44.xml.rels><?xml version="1.0" encoding="UTF-8"?>
<Relationships xmlns="http://schemas.openxmlformats.org/package/2006/relationships"><Relationship Id="rId1" Type="http://schemas.openxmlformats.org/officeDocument/2006/relationships/hyperlink" Target="https://www.researchgate.net/publication/334520611_Kreislaufwirtschaft_-_Ein_Ausweg_aus_der_sozial-okologischen_Krise" TargetMode="External"/><Relationship Id="rId2" Type="http://schemas.openxmlformats.org/officeDocument/2006/relationships/image" Target="../media/image25.png"/><Relationship Id="rId3"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s://www.researchgate.net/publication/334520611_Kreislaufwirtschaft_-_Ein_Ausweg_aus_der_sozial-okologischen_Krise" TargetMode="External"/><Relationship Id="rId2" Type="http://schemas.openxmlformats.org/officeDocument/2006/relationships/image" Target="../media/image26.png"/><Relationship Id="rId3"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7.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37.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2.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37.xml"/>
</Relationships>
</file>

<file path=ppt/slides/_rels/slide53.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37.xml"/>
</Relationships>
</file>

<file path=ppt/slides/_rels/slide54.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37.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8.xml.rels><?xml version="1.0" encoding="UTF-8"?>
<Relationships xmlns="http://schemas.openxmlformats.org/package/2006/relationships"><Relationship Id="rId1" Type="http://schemas.openxmlformats.org/officeDocument/2006/relationships/hyperlink" Target="https://github.com/ETCE-LAB/teaching-material/blob/master/The-Limits-to-Growth/Exercises/E06-Performance-Economy.pdf" TargetMode="External"/><Relationship Id="rId2" Type="http://schemas.openxmlformats.org/officeDocument/2006/relationships/slideLayout" Target="../slideLayouts/slideLayout49.xml"/>
</Relationships>
</file>

<file path=ppt/slides/_rels/slide59.xml.rels><?xml version="1.0" encoding="UTF-8"?>
<Relationships xmlns="http://schemas.openxmlformats.org/package/2006/relationships"><Relationship Id="rId1" Type="http://schemas.openxmlformats.org/officeDocument/2006/relationships/hyperlink" Target="https://www.ellenmacarthurfoundation.org/" TargetMode="External"/><Relationship Id="rId2"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hyperlink" Target="mailto:etce-ltg@tu-clausthal.de" TargetMode="External"/><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CustomShape 1"/>
          <p:cNvSpPr/>
          <p:nvPr/>
        </p:nvSpPr>
        <p:spPr>
          <a:xfrm>
            <a:off x="527400" y="1412640"/>
            <a:ext cx="10346400" cy="113292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US" sz="3200" spc="-1" strike="noStrike">
              <a:latin typeface="Arial"/>
            </a:endParaRPr>
          </a:p>
        </p:txBody>
      </p:sp>
      <p:sp>
        <p:nvSpPr>
          <p:cNvPr id="230" name="CustomShape 2"/>
          <p:cNvSpPr/>
          <p:nvPr/>
        </p:nvSpPr>
        <p:spPr>
          <a:xfrm>
            <a:off x="527400" y="2852640"/>
            <a:ext cx="10346400" cy="235368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7: Circular Economy</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 name="CustomShape 1"/>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E04</a:t>
            </a:r>
            <a:endParaRPr b="0" lang="en-US" sz="2400" spc="-1" strike="noStrike">
              <a:latin typeface="Arial"/>
            </a:endParaRPr>
          </a:p>
        </p:txBody>
      </p:sp>
      <p:sp>
        <p:nvSpPr>
          <p:cNvPr id="252" name="CustomShape 2"/>
          <p:cNvSpPr/>
          <p:nvPr/>
        </p:nvSpPr>
        <p:spPr>
          <a:xfrm>
            <a:off x="335520" y="1268280"/>
            <a:ext cx="10733400" cy="50209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077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Some confusion </a:t>
            </a:r>
            <a:r>
              <a:rPr b="0" lang="en-GB" sz="1800" spc="-1" strike="noStrike">
                <a:solidFill>
                  <a:srgbClr val="ffffff"/>
                </a:solidFill>
                <a:latin typeface="DejaVu Sans"/>
                <a:ea typeface="DejaVu Sans"/>
              </a:rPr>
              <a:t>→ “Chicken” is neither a fruit, nor a vegetable!</a:t>
            </a:r>
            <a:endParaRPr b="0" lang="en-US" sz="1800" spc="-1" strike="noStrike">
              <a:latin typeface="Arial"/>
            </a:endParaRPr>
          </a:p>
          <a:p>
            <a:pPr>
              <a:lnSpc>
                <a:spcPct val="100000"/>
              </a:lnSpc>
              <a:spcBef>
                <a:spcPts val="360"/>
              </a:spcBef>
            </a:pPr>
            <a:r>
              <a:rPr b="0" lang="en-GB" sz="1800" spc="-1" strike="noStrike">
                <a:solidFill>
                  <a:srgbClr val="ffffff"/>
                </a:solidFill>
                <a:latin typeface="DejaVu Sans"/>
                <a:ea typeface="DejaVu Sans"/>
              </a:rPr>
              <a:t>So why did we receive submissions for:</a:t>
            </a:r>
            <a:endParaRPr b="0" lang="en-US" sz="1800" spc="-1" strike="noStrike">
              <a:latin typeface="Arial"/>
            </a:endParaRPr>
          </a:p>
          <a:p>
            <a:pPr>
              <a:lnSpc>
                <a:spcPct val="100000"/>
              </a:lnSpc>
              <a:spcBef>
                <a:spcPts val="360"/>
              </a:spcBef>
            </a:pPr>
            <a:r>
              <a:rPr b="0" lang="en-GB" sz="1800" spc="-1" strike="noStrike">
                <a:solidFill>
                  <a:srgbClr val="ffffff"/>
                </a:solidFill>
                <a:latin typeface="DejaVu Sans"/>
                <a:ea typeface="DejaVu Sans"/>
              </a:rPr>
              <a:t>“</a:t>
            </a:r>
            <a:r>
              <a:rPr b="0" i="1" lang="en-GB" sz="1800" spc="-1" strike="noStrike">
                <a:solidFill>
                  <a:srgbClr val="ffffff"/>
                </a:solidFill>
                <a:latin typeface="DejaVu Sans"/>
                <a:ea typeface="DejaVu Sans"/>
              </a:rPr>
              <a:t>Chicken microni</a:t>
            </a:r>
            <a:r>
              <a:rPr b="0" lang="en-GB" sz="1800" spc="-1" strike="noStrike">
                <a:solidFill>
                  <a:srgbClr val="ffffff"/>
                </a:solidFill>
                <a:latin typeface="DejaVu Sans"/>
                <a:ea typeface="DejaVu Sans"/>
              </a:rPr>
              <a:t>”</a:t>
            </a:r>
            <a:endParaRPr b="0" lang="en-US" sz="1800" spc="-1" strike="noStrike">
              <a:latin typeface="Arial"/>
            </a:endParaRPr>
          </a:p>
          <a:p>
            <a:pPr>
              <a:lnSpc>
                <a:spcPct val="100000"/>
              </a:lnSpc>
              <a:spcBef>
                <a:spcPts val="360"/>
              </a:spcBef>
            </a:pPr>
            <a:r>
              <a:rPr b="0" lang="en-GB" sz="1800" spc="-1" strike="noStrike">
                <a:solidFill>
                  <a:srgbClr val="ffffff"/>
                </a:solidFill>
                <a:latin typeface="DejaVu Sans"/>
                <a:ea typeface="DejaVu Sans"/>
              </a:rPr>
              <a:t>“</a:t>
            </a:r>
            <a:r>
              <a:rPr b="0" i="1" lang="en-GB" sz="1800" spc="-1" strike="noStrike">
                <a:solidFill>
                  <a:srgbClr val="ffffff"/>
                </a:solidFill>
                <a:latin typeface="DejaVu Sans"/>
                <a:ea typeface="DejaVu Sans"/>
              </a:rPr>
              <a:t>Chicken curry</a:t>
            </a:r>
            <a:r>
              <a:rPr b="0" lang="en-GB" sz="1800" spc="-1" strike="noStrike">
                <a:solidFill>
                  <a:srgbClr val="ffffff"/>
                </a:solidFill>
                <a:latin typeface="DejaVu Sans"/>
                <a:ea typeface="DejaVu Sans"/>
              </a:rPr>
              <a:t>”</a:t>
            </a:r>
            <a:endParaRPr b="0" lang="en-US" sz="1800" spc="-1" strike="noStrike">
              <a:latin typeface="Arial"/>
            </a:endParaRPr>
          </a:p>
          <a:p>
            <a:pPr>
              <a:lnSpc>
                <a:spcPct val="100000"/>
              </a:lnSpc>
              <a:spcBef>
                <a:spcPts val="360"/>
              </a:spcBef>
            </a:pPr>
            <a:r>
              <a:rPr b="0" lang="en-GB" sz="1800" spc="-1" strike="noStrike">
                <a:solidFill>
                  <a:srgbClr val="ffffff"/>
                </a:solidFill>
                <a:latin typeface="DejaVu Sans"/>
                <a:ea typeface="DejaVu Sans"/>
              </a:rPr>
              <a:t>“</a:t>
            </a:r>
            <a:r>
              <a:rPr b="0" i="1" lang="en-GB" sz="1800" spc="-1" strike="noStrike">
                <a:solidFill>
                  <a:srgbClr val="ffffff"/>
                </a:solidFill>
                <a:latin typeface="DejaVu Sans"/>
                <a:ea typeface="DejaVu Sans"/>
              </a:rPr>
              <a:t>Chicken Biryani</a:t>
            </a:r>
            <a:r>
              <a:rPr b="0" lang="en-GB" sz="1800" spc="-1" strike="noStrike">
                <a:solidFill>
                  <a:srgbClr val="ffffff"/>
                </a:solidFill>
                <a:latin typeface="DejaVu Sans"/>
                <a:ea typeface="DejaVu Sans"/>
              </a:rPr>
              <a:t>” </a:t>
            </a:r>
            <a:endParaRPr b="0" lang="en-US" sz="1800" spc="-1" strike="noStrike">
              <a:latin typeface="Arial"/>
            </a:endParaRPr>
          </a:p>
          <a:p>
            <a:pPr>
              <a:lnSpc>
                <a:spcPct val="100000"/>
              </a:lnSpc>
              <a:spcBef>
                <a:spcPts val="360"/>
              </a:spcBef>
            </a:pPr>
            <a:r>
              <a:rPr b="0" lang="en-GB" sz="1800" spc="-1" strike="noStrike">
                <a:solidFill>
                  <a:srgbClr val="ffffff"/>
                </a:solidFill>
                <a:latin typeface="DejaVu Sans"/>
                <a:ea typeface="DejaVu Sans"/>
              </a:rPr>
              <a:t>“</a:t>
            </a:r>
            <a:r>
              <a:rPr b="0" i="1" lang="en-GB" sz="1800" spc="-1" strike="noStrike">
                <a:solidFill>
                  <a:srgbClr val="ffffff"/>
                </a:solidFill>
                <a:latin typeface="DejaVu Sans"/>
                <a:ea typeface="DejaVu Sans"/>
              </a:rPr>
              <a:t>Chicken karrahi</a:t>
            </a:r>
            <a:r>
              <a:rPr b="0" lang="en-GB" sz="1800" spc="-1" strike="noStrike">
                <a:solidFill>
                  <a:srgbClr val="ffffff"/>
                </a:solidFill>
                <a:latin typeface="DejaVu Sans"/>
                <a:ea typeface="DejaVu Sans"/>
              </a:rPr>
              <a:t>”</a:t>
            </a:r>
            <a:r>
              <a:rPr b="0" lang="en-GB" sz="1800" spc="-1" strike="noStrike">
                <a:solidFill>
                  <a:srgbClr val="000000"/>
                </a:solidFill>
                <a:latin typeface="DejaVu Sans"/>
                <a:ea typeface="DejaVu Sans"/>
              </a:rPr>
              <a:t> </a:t>
            </a:r>
            <a:endParaRPr b="0" lang="en-US" sz="1800" spc="-1" strike="noStrike">
              <a:latin typeface="Arial"/>
            </a:endParaRPr>
          </a:p>
        </p:txBody>
      </p:sp>
      <p:sp>
        <p:nvSpPr>
          <p:cNvPr id="253"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Feeback</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CustomShape 1"/>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E04</a:t>
            </a:r>
            <a:endParaRPr b="0" lang="en-US" sz="2400" spc="-1" strike="noStrike">
              <a:latin typeface="Arial"/>
            </a:endParaRPr>
          </a:p>
        </p:txBody>
      </p:sp>
      <p:sp>
        <p:nvSpPr>
          <p:cNvPr id="255" name="CustomShape 2"/>
          <p:cNvSpPr/>
          <p:nvPr/>
        </p:nvSpPr>
        <p:spPr>
          <a:xfrm>
            <a:off x="335520" y="1268280"/>
            <a:ext cx="10733400" cy="50209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077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Some confusion → “Chicken” is neither a fruit, nor a vegetable!</a:t>
            </a:r>
            <a:endParaRPr b="0" lang="en-US" sz="1800" spc="-1" strike="noStrike">
              <a:latin typeface="Arial"/>
            </a:endParaRPr>
          </a:p>
          <a:p>
            <a:pPr>
              <a:lnSpc>
                <a:spcPct val="100000"/>
              </a:lnSpc>
              <a:spcBef>
                <a:spcPts val="360"/>
              </a:spcBef>
            </a:pPr>
            <a:r>
              <a:rPr b="0" lang="en-GB" sz="1800" spc="-1" strike="noStrike">
                <a:solidFill>
                  <a:srgbClr val="ffffff"/>
                </a:solidFill>
                <a:latin typeface="DejaVu Sans"/>
                <a:ea typeface="DejaVu Sans"/>
              </a:rPr>
              <a:t>So why did we receive submissions for:</a:t>
            </a:r>
            <a:endParaRPr b="0" lang="en-US" sz="1800" spc="-1" strike="noStrike">
              <a:latin typeface="Arial"/>
            </a:endParaRPr>
          </a:p>
          <a:p>
            <a:pPr>
              <a:lnSpc>
                <a:spcPct val="100000"/>
              </a:lnSpc>
              <a:spcBef>
                <a:spcPts val="360"/>
              </a:spcBef>
            </a:pPr>
            <a:r>
              <a:rPr b="0" lang="en-GB" sz="1800" spc="-1" strike="noStrike">
                <a:solidFill>
                  <a:srgbClr val="ffffff"/>
                </a:solidFill>
                <a:latin typeface="DejaVu Sans"/>
                <a:ea typeface="DejaVu Sans"/>
              </a:rPr>
              <a:t>“</a:t>
            </a:r>
            <a:r>
              <a:rPr b="0" i="1" lang="en-GB" sz="1800" spc="-1" strike="noStrike">
                <a:solidFill>
                  <a:srgbClr val="ffffff"/>
                </a:solidFill>
                <a:latin typeface="DejaVu Sans"/>
                <a:ea typeface="DejaVu Sans"/>
              </a:rPr>
              <a:t>Chicken microni</a:t>
            </a:r>
            <a:r>
              <a:rPr b="0" lang="en-GB" sz="1800" spc="-1" strike="noStrike">
                <a:solidFill>
                  <a:srgbClr val="ffffff"/>
                </a:solidFill>
                <a:latin typeface="DejaVu Sans"/>
                <a:ea typeface="DejaVu Sans"/>
              </a:rPr>
              <a:t>”</a:t>
            </a:r>
            <a:endParaRPr b="0" lang="en-US" sz="1800" spc="-1" strike="noStrike">
              <a:latin typeface="Arial"/>
            </a:endParaRPr>
          </a:p>
          <a:p>
            <a:pPr>
              <a:lnSpc>
                <a:spcPct val="100000"/>
              </a:lnSpc>
              <a:spcBef>
                <a:spcPts val="360"/>
              </a:spcBef>
            </a:pPr>
            <a:r>
              <a:rPr b="0" lang="en-GB" sz="1800" spc="-1" strike="noStrike">
                <a:solidFill>
                  <a:srgbClr val="ffffff"/>
                </a:solidFill>
                <a:latin typeface="DejaVu Sans"/>
                <a:ea typeface="DejaVu Sans"/>
              </a:rPr>
              <a:t>“</a:t>
            </a:r>
            <a:r>
              <a:rPr b="0" i="1" lang="en-GB" sz="1800" spc="-1" strike="noStrike">
                <a:solidFill>
                  <a:srgbClr val="ffffff"/>
                </a:solidFill>
                <a:latin typeface="DejaVu Sans"/>
                <a:ea typeface="DejaVu Sans"/>
              </a:rPr>
              <a:t>Chicken curry</a:t>
            </a:r>
            <a:r>
              <a:rPr b="0" lang="en-GB" sz="1800" spc="-1" strike="noStrike">
                <a:solidFill>
                  <a:srgbClr val="ffffff"/>
                </a:solidFill>
                <a:latin typeface="DejaVu Sans"/>
                <a:ea typeface="DejaVu Sans"/>
              </a:rPr>
              <a:t>”</a:t>
            </a:r>
            <a:endParaRPr b="0" lang="en-US" sz="1800" spc="-1" strike="noStrike">
              <a:latin typeface="Arial"/>
            </a:endParaRPr>
          </a:p>
          <a:p>
            <a:pPr>
              <a:lnSpc>
                <a:spcPct val="100000"/>
              </a:lnSpc>
              <a:spcBef>
                <a:spcPts val="360"/>
              </a:spcBef>
            </a:pPr>
            <a:r>
              <a:rPr b="0" lang="en-GB" sz="1800" spc="-1" strike="noStrike">
                <a:solidFill>
                  <a:srgbClr val="ffffff"/>
                </a:solidFill>
                <a:latin typeface="DejaVu Sans"/>
                <a:ea typeface="DejaVu Sans"/>
              </a:rPr>
              <a:t>“</a:t>
            </a:r>
            <a:r>
              <a:rPr b="0" i="1" lang="en-GB" sz="1800" spc="-1" strike="noStrike">
                <a:solidFill>
                  <a:srgbClr val="ffffff"/>
                </a:solidFill>
                <a:latin typeface="DejaVu Sans"/>
                <a:ea typeface="DejaVu Sans"/>
              </a:rPr>
              <a:t>Chicken Biryani</a:t>
            </a:r>
            <a:r>
              <a:rPr b="0" lang="en-GB" sz="1800" spc="-1" strike="noStrike">
                <a:solidFill>
                  <a:srgbClr val="ffffff"/>
                </a:solidFill>
                <a:latin typeface="DejaVu Sans"/>
                <a:ea typeface="DejaVu Sans"/>
              </a:rPr>
              <a:t>” </a:t>
            </a:r>
            <a:endParaRPr b="0" lang="en-US" sz="1800" spc="-1" strike="noStrike">
              <a:latin typeface="Arial"/>
            </a:endParaRPr>
          </a:p>
          <a:p>
            <a:pPr>
              <a:lnSpc>
                <a:spcPct val="100000"/>
              </a:lnSpc>
              <a:spcBef>
                <a:spcPts val="360"/>
              </a:spcBef>
            </a:pPr>
            <a:r>
              <a:rPr b="0" lang="en-GB" sz="1800" spc="-1" strike="noStrike">
                <a:solidFill>
                  <a:srgbClr val="ffffff"/>
                </a:solidFill>
                <a:latin typeface="DejaVu Sans"/>
                <a:ea typeface="DejaVu Sans"/>
              </a:rPr>
              <a:t>“</a:t>
            </a:r>
            <a:r>
              <a:rPr b="0" i="1" lang="en-GB" sz="1800" spc="-1" strike="noStrike">
                <a:solidFill>
                  <a:srgbClr val="ffffff"/>
                </a:solidFill>
                <a:latin typeface="DejaVu Sans"/>
                <a:ea typeface="DejaVu Sans"/>
              </a:rPr>
              <a:t>Chicken karrahi</a:t>
            </a:r>
            <a:r>
              <a:rPr b="0" lang="en-GB" sz="1800" spc="-1" strike="noStrike">
                <a:solidFill>
                  <a:srgbClr val="ffffff"/>
                </a:solidFill>
                <a:latin typeface="DejaVu Sans"/>
                <a:ea typeface="DejaVu Sans"/>
              </a:rPr>
              <a:t>”</a:t>
            </a:r>
            <a:r>
              <a:rPr b="0" lang="en-GB" sz="1800" spc="-1" strike="noStrike">
                <a:solidFill>
                  <a:srgbClr val="000000"/>
                </a:solidFill>
                <a:latin typeface="DejaVu Sans"/>
                <a:ea typeface="DejaVu Sans"/>
              </a:rPr>
              <a:t> </a:t>
            </a:r>
            <a:endParaRPr b="0" lang="en-US" sz="1800" spc="-1" strike="noStrike">
              <a:latin typeface="Arial"/>
            </a:endParaRPr>
          </a:p>
        </p:txBody>
      </p:sp>
      <p:sp>
        <p:nvSpPr>
          <p:cNvPr id="256"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Feeback</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7" name="CustomShape 1"/>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E04</a:t>
            </a:r>
            <a:endParaRPr b="0" lang="en-US" sz="2400" spc="-1" strike="noStrike">
              <a:latin typeface="Arial"/>
            </a:endParaRPr>
          </a:p>
        </p:txBody>
      </p:sp>
      <p:sp>
        <p:nvSpPr>
          <p:cNvPr id="258" name="CustomShape 2"/>
          <p:cNvSpPr/>
          <p:nvPr/>
        </p:nvSpPr>
        <p:spPr>
          <a:xfrm>
            <a:off x="335520" y="1268280"/>
            <a:ext cx="10733400" cy="50209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077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Some confusion → “Chicken” is neither a fruit, nor a vegetable!</a:t>
            </a:r>
            <a:endParaRPr b="0" lang="en-US" sz="1800" spc="-1" strike="noStrike">
              <a:latin typeface="Arial"/>
            </a:endParaRPr>
          </a:p>
          <a:p>
            <a:pPr marL="216000" indent="-2077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So why did we receive submissions for:</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0"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Chicken microni</a:t>
            </a:r>
            <a:r>
              <a:rPr b="0" lang="en-GB" sz="1800" spc="-1" strike="noStrike">
                <a:solidFill>
                  <a:srgbClr val="000000"/>
                </a:solidFill>
                <a:latin typeface="DejaVu Sans"/>
                <a:ea typeface="DejaVu Sans"/>
              </a:rPr>
              <a:t>”</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0"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Chicken curry</a:t>
            </a:r>
            <a:r>
              <a:rPr b="0" lang="en-GB" sz="1800" spc="-1" strike="noStrike">
                <a:solidFill>
                  <a:srgbClr val="000000"/>
                </a:solidFill>
                <a:latin typeface="DejaVu Sans"/>
                <a:ea typeface="DejaVu Sans"/>
              </a:rPr>
              <a:t>”</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0"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Chicken Biryani</a:t>
            </a:r>
            <a:r>
              <a:rPr b="0" lang="en-GB" sz="1800" spc="-1" strike="noStrike">
                <a:solidFill>
                  <a:srgbClr val="000000"/>
                </a:solidFill>
                <a:latin typeface="DejaVu Sans"/>
                <a:ea typeface="DejaVu Sans"/>
              </a:rPr>
              <a:t>” </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0"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Chicken karrahi</a:t>
            </a:r>
            <a:r>
              <a:rPr b="0" lang="en-GB" sz="1800" spc="-1" strike="noStrike">
                <a:solidFill>
                  <a:srgbClr val="000000"/>
                </a:solidFill>
                <a:latin typeface="DejaVu Sans"/>
                <a:ea typeface="DejaVu Sans"/>
              </a:rPr>
              <a:t>” </a:t>
            </a:r>
            <a:endParaRPr b="0" lang="en-US" sz="1800" spc="-1" strike="noStrike">
              <a:latin typeface="Arial"/>
            </a:endParaRPr>
          </a:p>
        </p:txBody>
      </p:sp>
      <p:sp>
        <p:nvSpPr>
          <p:cNvPr id="259"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Feeback</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E04</a:t>
            </a:r>
            <a:endParaRPr b="0" lang="en-US" sz="2400" spc="-1" strike="noStrike">
              <a:latin typeface="Arial"/>
            </a:endParaRPr>
          </a:p>
        </p:txBody>
      </p:sp>
      <p:sp>
        <p:nvSpPr>
          <p:cNvPr id="261" name="CustomShape 2"/>
          <p:cNvSpPr/>
          <p:nvPr/>
        </p:nvSpPr>
        <p:spPr>
          <a:xfrm>
            <a:off x="335520" y="1268280"/>
            <a:ext cx="10733400" cy="50209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r>
              <a:rPr b="0" lang="en-GB" sz="1800" spc="-1" strike="noStrike">
                <a:solidFill>
                  <a:srgbClr val="000000"/>
                </a:solidFill>
                <a:latin typeface="DejaVu Sans"/>
                <a:ea typeface="DejaVu Sans"/>
              </a:rPr>
              <a:t> </a:t>
            </a:r>
            <a:endParaRPr b="0" lang="en-US" sz="1800" spc="-1" strike="noStrike">
              <a:latin typeface="Arial"/>
            </a:endParaRPr>
          </a:p>
          <a:p>
            <a:pPr marL="216000" indent="-2077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How easy difficult was it to use/understand openLCA?</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0" lang="en-GB" sz="1800" spc="-1" strike="noStrike">
                <a:solidFill>
                  <a:srgbClr val="000000"/>
                </a:solidFill>
                <a:latin typeface="DejaVu Sans"/>
                <a:ea typeface="DejaVu Sans"/>
              </a:rPr>
              <a:t>a) easy</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0" lang="en-GB" sz="1800" spc="-1" strike="noStrike">
                <a:solidFill>
                  <a:srgbClr val="000000"/>
                </a:solidFill>
                <a:latin typeface="DejaVu Sans"/>
                <a:ea typeface="DejaVu Sans"/>
              </a:rPr>
              <a:t>b) okay</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0" lang="en-GB" sz="1800" spc="-1" strike="noStrike">
                <a:solidFill>
                  <a:srgbClr val="000000"/>
                </a:solidFill>
                <a:latin typeface="DejaVu Sans"/>
                <a:ea typeface="DejaVu Sans"/>
              </a:rPr>
              <a:t>c) difficult</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0" lang="en-GB" sz="1800" spc="-1" strike="noStrike">
                <a:solidFill>
                  <a:srgbClr val="000000"/>
                </a:solidFill>
                <a:latin typeface="DejaVu Sans"/>
                <a:ea typeface="DejaVu Sans"/>
              </a:rPr>
              <a:t>d) impossible</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62"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Feeback</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CustomShape 1"/>
          <p:cNvSpPr/>
          <p:nvPr/>
        </p:nvSpPr>
        <p:spPr>
          <a:xfrm>
            <a:off x="335520" y="4406760"/>
            <a:ext cx="10728720" cy="13377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Introduction</a:t>
            </a:r>
            <a:endParaRPr b="0" lang="en-US" sz="3000" spc="-1" strike="noStrike">
              <a:latin typeface="Arial"/>
            </a:endParaRPr>
          </a:p>
        </p:txBody>
      </p:sp>
      <p:sp>
        <p:nvSpPr>
          <p:cNvPr id="264" name="CustomShape 2"/>
          <p:cNvSpPr/>
          <p:nvPr/>
        </p:nvSpPr>
        <p:spPr>
          <a:xfrm>
            <a:off x="335520" y="2906640"/>
            <a:ext cx="10728720" cy="14756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35520" y="764640"/>
            <a:ext cx="10737720" cy="4885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sp>
        <p:nvSpPr>
          <p:cNvPr id="266" name="CustomShape 2"/>
          <p:cNvSpPr/>
          <p:nvPr/>
        </p:nvSpPr>
        <p:spPr>
          <a:xfrm>
            <a:off x="335520" y="1268280"/>
            <a:ext cx="10737720" cy="50252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Development that meets the needs of the present without compromising the ability of future generations to meet their own needs.”</a:t>
            </a:r>
            <a:endParaRPr b="0" lang="en-US" sz="1800" spc="-1" strike="noStrike">
              <a:latin typeface="Arial"/>
            </a:endParaRPr>
          </a:p>
        </p:txBody>
      </p:sp>
      <p:sp>
        <p:nvSpPr>
          <p:cNvPr id="267" name="CustomShape 3"/>
          <p:cNvSpPr/>
          <p:nvPr/>
        </p:nvSpPr>
        <p:spPr>
          <a:xfrm>
            <a:off x="432720" y="1148040"/>
            <a:ext cx="10346760" cy="4874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Sustainability – Definition</a:t>
            </a:r>
            <a:endParaRPr b="0" lang="en-US" sz="2200" spc="-1" strike="noStrike">
              <a:latin typeface="Arial"/>
            </a:endParaRPr>
          </a:p>
        </p:txBody>
      </p:sp>
      <p:sp>
        <p:nvSpPr>
          <p:cNvPr id="268" name="CustomShape 4"/>
          <p:cNvSpPr/>
          <p:nvPr/>
        </p:nvSpPr>
        <p:spPr>
          <a:xfrm>
            <a:off x="361080" y="3292200"/>
            <a:ext cx="10786680" cy="1363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69" name="CustomShape 5"/>
          <p:cNvSpPr/>
          <p:nvPr/>
        </p:nvSpPr>
        <p:spPr>
          <a:xfrm>
            <a:off x="263520" y="6492240"/>
            <a:ext cx="1079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36640" cy="487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sp>
        <p:nvSpPr>
          <p:cNvPr id="271" name="CustomShape 2"/>
          <p:cNvSpPr/>
          <p:nvPr/>
        </p:nvSpPr>
        <p:spPr>
          <a:xfrm>
            <a:off x="335520" y="1268280"/>
            <a:ext cx="10736640" cy="5024160"/>
          </a:xfrm>
          <a:prstGeom prst="rect">
            <a:avLst/>
          </a:prstGeom>
          <a:noFill/>
          <a:ln>
            <a:no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1800" spc="-1" strike="noStrike">
                <a:solidFill>
                  <a:srgbClr val="000000"/>
                </a:solidFill>
                <a:latin typeface="DejaVu Sans"/>
                <a:ea typeface="DejaVu Sans"/>
              </a:rPr>
              <a:t>Sustainability</a:t>
            </a:r>
            <a:r>
              <a:rPr b="0" lang="de-DE" sz="1800" spc="-1" strike="noStrike">
                <a:solidFill>
                  <a:srgbClr val="000000"/>
                </a:solidFill>
                <a:latin typeface="DejaVu Sans"/>
                <a:ea typeface="DejaVu Sans"/>
              </a:rPr>
              <a:t> → </a:t>
            </a:r>
            <a:r>
              <a:rPr b="1" lang="en-GB" sz="1800" spc="-1" strike="noStrike">
                <a:solidFill>
                  <a:srgbClr val="000000"/>
                </a:solidFill>
                <a:latin typeface="DejaVu Sans"/>
                <a:ea typeface="DejaVu Sans"/>
              </a:rPr>
              <a:t>Consume less</a:t>
            </a:r>
            <a:endParaRPr b="0" lang="en-US" sz="1800" spc="-1" strike="noStrike">
              <a:latin typeface="Arial"/>
            </a:endParaRPr>
          </a:p>
        </p:txBody>
      </p:sp>
      <p:sp>
        <p:nvSpPr>
          <p:cNvPr id="272" name="CustomShape 3"/>
          <p:cNvSpPr/>
          <p:nvPr/>
        </p:nvSpPr>
        <p:spPr>
          <a:xfrm>
            <a:off x="432720" y="1148040"/>
            <a:ext cx="10345680" cy="4863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Sustainability – Implications</a:t>
            </a:r>
            <a:endParaRPr b="0" lang="en-US" sz="2200" spc="-1" strike="noStrike">
              <a:latin typeface="Arial"/>
            </a:endParaRPr>
          </a:p>
        </p:txBody>
      </p:sp>
      <p:sp>
        <p:nvSpPr>
          <p:cNvPr id="273" name="CustomShape 4"/>
          <p:cNvSpPr/>
          <p:nvPr/>
        </p:nvSpPr>
        <p:spPr>
          <a:xfrm>
            <a:off x="335520" y="3108960"/>
            <a:ext cx="10785600" cy="1362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
          <p:cNvSpPr/>
          <p:nvPr/>
        </p:nvSpPr>
        <p:spPr>
          <a:xfrm>
            <a:off x="263520" y="6411600"/>
            <a:ext cx="64684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275" name="CustomShape 2"/>
          <p:cNvSpPr/>
          <p:nvPr/>
        </p:nvSpPr>
        <p:spPr>
          <a:xfrm>
            <a:off x="7866360" y="1459440"/>
            <a:ext cx="3210120" cy="466884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p:style>
      </p:sp>
      <p:pic>
        <p:nvPicPr>
          <p:cNvPr id="276" name="" descr=""/>
          <p:cNvPicPr/>
          <p:nvPr/>
        </p:nvPicPr>
        <p:blipFill>
          <a:blip r:embed="rId1"/>
          <a:stretch/>
        </p:blipFill>
        <p:spPr>
          <a:xfrm>
            <a:off x="290880" y="2299320"/>
            <a:ext cx="11335680" cy="2720520"/>
          </a:xfrm>
          <a:prstGeom prst="rect">
            <a:avLst/>
          </a:prstGeom>
          <a:ln>
            <a:noFill/>
          </a:ln>
        </p:spPr>
      </p:pic>
      <p:sp>
        <p:nvSpPr>
          <p:cNvPr id="277" name="CustomShape 3"/>
          <p:cNvSpPr/>
          <p:nvPr/>
        </p:nvSpPr>
        <p:spPr>
          <a:xfrm>
            <a:off x="335520" y="764640"/>
            <a:ext cx="10736640" cy="487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sp>
        <p:nvSpPr>
          <p:cNvPr id="278" name="CustomShape 4"/>
          <p:cNvSpPr/>
          <p:nvPr/>
        </p:nvSpPr>
        <p:spPr>
          <a:xfrm>
            <a:off x="432720" y="1148040"/>
            <a:ext cx="10345680" cy="4863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(Industrial) Economy</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a:p>
            <a:pPr>
              <a:lnSpc>
                <a:spcPct val="100000"/>
              </a:lnSpc>
            </a:pPr>
            <a:endParaRPr b="0" lang="en-US" sz="2400" spc="-1" strike="noStrike">
              <a:latin typeface="Arial"/>
            </a:endParaRPr>
          </a:p>
        </p:txBody>
      </p:sp>
      <p:sp>
        <p:nvSpPr>
          <p:cNvPr id="280" name="CustomShape 2"/>
          <p:cNvSpPr/>
          <p:nvPr/>
        </p:nvSpPr>
        <p:spPr>
          <a:xfrm>
            <a:off x="335520" y="1268640"/>
            <a:ext cx="10739880" cy="502740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ffffff"/>
                </a:solidFill>
                <a:latin typeface="DejaVu Sans"/>
                <a:ea typeface="DejaVu Sans"/>
              </a:rPr>
              <a:t>“</a:t>
            </a:r>
            <a:r>
              <a:rPr b="0" lang="en-US" sz="1800" spc="-1" strike="noStrike">
                <a:solidFill>
                  <a:srgbClr val="ffffff"/>
                </a:solidFill>
                <a:latin typeface="DejaVu Sans"/>
                <a:ea typeface="DejaVu Sans"/>
              </a:rPr>
              <a:t>Take – Make – Dispose”</a:t>
            </a:r>
            <a:endParaRPr b="0" lang="en-US" sz="1800" spc="-1" strike="noStrike">
              <a:latin typeface="Arial"/>
            </a:endParaRPr>
          </a:p>
        </p:txBody>
      </p:sp>
      <p:sp>
        <p:nvSpPr>
          <p:cNvPr id="281" name="CustomShape 3"/>
          <p:cNvSpPr/>
          <p:nvPr/>
        </p:nvSpPr>
        <p:spPr>
          <a:xfrm>
            <a:off x="335520" y="2859120"/>
            <a:ext cx="10571400" cy="18705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82" name="CustomShape 4"/>
          <p:cNvSpPr/>
          <p:nvPr/>
        </p:nvSpPr>
        <p:spPr>
          <a:xfrm>
            <a:off x="432720" y="1148040"/>
            <a:ext cx="10347480" cy="4881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Economy</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a:p>
            <a:pPr>
              <a:lnSpc>
                <a:spcPct val="100000"/>
              </a:lnSpc>
            </a:pPr>
            <a:endParaRPr b="0" lang="en-US" sz="2400" spc="-1" strike="noStrike">
              <a:latin typeface="Arial"/>
            </a:endParaRPr>
          </a:p>
        </p:txBody>
      </p:sp>
      <p:sp>
        <p:nvSpPr>
          <p:cNvPr id="284" name="CustomShape 2"/>
          <p:cNvSpPr/>
          <p:nvPr/>
        </p:nvSpPr>
        <p:spPr>
          <a:xfrm>
            <a:off x="335520" y="1268640"/>
            <a:ext cx="10739880" cy="502740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Take – Make – Dispose”</a:t>
            </a:r>
            <a:endParaRPr b="0" lang="en-US" sz="1800" spc="-1" strike="noStrike">
              <a:latin typeface="Arial"/>
            </a:endParaRPr>
          </a:p>
        </p:txBody>
      </p:sp>
      <p:sp>
        <p:nvSpPr>
          <p:cNvPr id="285" name="CustomShape 3"/>
          <p:cNvSpPr/>
          <p:nvPr/>
        </p:nvSpPr>
        <p:spPr>
          <a:xfrm>
            <a:off x="335520" y="2859120"/>
            <a:ext cx="10571400" cy="18705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86" name="CustomShape 4"/>
          <p:cNvSpPr/>
          <p:nvPr/>
        </p:nvSpPr>
        <p:spPr>
          <a:xfrm>
            <a:off x="432720" y="1148040"/>
            <a:ext cx="10347480" cy="4881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Economy</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1" name="CustomShape 1"/>
          <p:cNvSpPr/>
          <p:nvPr/>
        </p:nvSpPr>
        <p:spPr>
          <a:xfrm>
            <a:off x="335520" y="764640"/>
            <a:ext cx="10730520" cy="481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License</a:t>
            </a:r>
            <a:endParaRPr b="0" lang="en-US" sz="2400" spc="-1" strike="noStrike">
              <a:latin typeface="Arial"/>
            </a:endParaRPr>
          </a:p>
        </p:txBody>
      </p:sp>
      <p:sp>
        <p:nvSpPr>
          <p:cNvPr id="232" name="CustomShape 2"/>
          <p:cNvSpPr/>
          <p:nvPr/>
        </p:nvSpPr>
        <p:spPr>
          <a:xfrm>
            <a:off x="335520" y="1268280"/>
            <a:ext cx="10730520" cy="5018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76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76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 name="CustomShape 1"/>
          <p:cNvSpPr/>
          <p:nvPr/>
        </p:nvSpPr>
        <p:spPr>
          <a:xfrm>
            <a:off x="335520" y="1268640"/>
            <a:ext cx="10740960" cy="502848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Its objectives are to</a:t>
            </a:r>
            <a:r>
              <a:rPr b="1" lang="en-US" sz="1800" spc="-1" strike="noStrike">
                <a:solidFill>
                  <a:srgbClr val="000000"/>
                </a:solidFill>
                <a:latin typeface="DejaVu Sans"/>
                <a:ea typeface="DejaVu Sans"/>
              </a:rPr>
              <a:t> maintain value</a:t>
            </a:r>
            <a:r>
              <a:rPr b="0" lang="en-US" sz="1800" spc="-1" strike="noStrike">
                <a:solidFill>
                  <a:srgbClr val="000000"/>
                </a:solidFill>
                <a:latin typeface="DejaVu Sans"/>
                <a:ea typeface="DejaVu Sans"/>
              </a:rPr>
              <a:t> (not to create value added), to </a:t>
            </a:r>
            <a:r>
              <a:rPr b="1" lang="en-US" sz="1800" spc="-1" strike="noStrike">
                <a:solidFill>
                  <a:srgbClr val="000000"/>
                </a:solidFill>
                <a:latin typeface="DejaVu Sans"/>
                <a:ea typeface="DejaVu Sans"/>
              </a:rPr>
              <a:t>optimise stock</a:t>
            </a:r>
            <a:r>
              <a:rPr b="0" lang="en-US" sz="1800" spc="-1" strike="noStrike">
                <a:solidFill>
                  <a:srgbClr val="000000"/>
                </a:solidFill>
                <a:latin typeface="DejaVu Sans"/>
                <a:ea typeface="DejaVu Sans"/>
              </a:rPr>
              <a:t> management (not flows) and to </a:t>
            </a:r>
            <a:r>
              <a:rPr b="1" lang="en-US" sz="1800" spc="-1" strike="noStrike">
                <a:solidFill>
                  <a:srgbClr val="000000"/>
                </a:solidFill>
                <a:latin typeface="DejaVu Sans"/>
                <a:ea typeface="DejaVu Sans"/>
              </a:rPr>
              <a:t>increase the efficiency of using goods</a:t>
            </a:r>
            <a:r>
              <a:rPr b="0" lang="en-US" sz="1800" spc="-1" strike="noStrike">
                <a:solidFill>
                  <a:srgbClr val="000000"/>
                </a:solidFill>
                <a:latin typeface="DejaVu Sans"/>
                <a:ea typeface="DejaVu Sans"/>
              </a:rPr>
              <a:t> (not of producing goods)”</a:t>
            </a:r>
            <a:endParaRPr b="0" lang="en-US" sz="1800" spc="-1" strike="noStrike">
              <a:latin typeface="Arial"/>
            </a:endParaRPr>
          </a:p>
        </p:txBody>
      </p:sp>
      <p:sp>
        <p:nvSpPr>
          <p:cNvPr id="288" name="CustomShape 2"/>
          <p:cNvSpPr/>
          <p:nvPr/>
        </p:nvSpPr>
        <p:spPr>
          <a:xfrm>
            <a:off x="335520" y="2859120"/>
            <a:ext cx="10572480" cy="1871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89" name="CustomShape 3"/>
          <p:cNvSpPr/>
          <p:nvPr/>
        </p:nvSpPr>
        <p:spPr>
          <a:xfrm>
            <a:off x="263520" y="6411600"/>
            <a:ext cx="64684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290" name="CustomShape 4"/>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a:p>
            <a:pPr>
              <a:lnSpc>
                <a:spcPct val="100000"/>
              </a:lnSpc>
            </a:pPr>
            <a:endParaRPr b="0" lang="en-US" sz="2400" spc="-1" strike="noStrike">
              <a:latin typeface="Arial"/>
            </a:endParaRPr>
          </a:p>
        </p:txBody>
      </p:sp>
      <p:sp>
        <p:nvSpPr>
          <p:cNvPr id="291" name="CustomShape 5"/>
          <p:cNvSpPr/>
          <p:nvPr/>
        </p:nvSpPr>
        <p:spPr>
          <a:xfrm>
            <a:off x="432720" y="1148040"/>
            <a:ext cx="10347480" cy="4881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(Industrial) Economy – Definition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263520" y="6411600"/>
            <a:ext cx="64684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293" name="" descr=""/>
          <p:cNvPicPr/>
          <p:nvPr/>
        </p:nvPicPr>
        <p:blipFill>
          <a:blip r:embed="rId1"/>
          <a:stretch/>
        </p:blipFill>
        <p:spPr>
          <a:xfrm>
            <a:off x="817560" y="1555560"/>
            <a:ext cx="9820080" cy="5321160"/>
          </a:xfrm>
          <a:prstGeom prst="rect">
            <a:avLst/>
          </a:prstGeom>
          <a:ln>
            <a:noFill/>
          </a:ln>
        </p:spPr>
      </p:pic>
      <p:sp>
        <p:nvSpPr>
          <p:cNvPr id="294" name="CustomShape 2"/>
          <p:cNvSpPr/>
          <p:nvPr/>
        </p:nvSpPr>
        <p:spPr>
          <a:xfrm>
            <a:off x="335520" y="764640"/>
            <a:ext cx="10736640" cy="487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sp>
        <p:nvSpPr>
          <p:cNvPr id="295" name="CustomShape 3"/>
          <p:cNvSpPr/>
          <p:nvPr/>
        </p:nvSpPr>
        <p:spPr>
          <a:xfrm>
            <a:off x="432720" y="1148040"/>
            <a:ext cx="10345680" cy="4863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(Industrial) Economy – Waste Management as last Step</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335520" y="764640"/>
            <a:ext cx="10738440" cy="4892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sp>
        <p:nvSpPr>
          <p:cNvPr id="297" name="CustomShape 2"/>
          <p:cNvSpPr/>
          <p:nvPr/>
        </p:nvSpPr>
        <p:spPr>
          <a:xfrm>
            <a:off x="263520" y="6411600"/>
            <a:ext cx="7773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"Landfill at Upernavik" by ulalume – https://www.flickr.com/photos/96649248@N00/43867280734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Christian Hüpfer – https://flic.kr/p/aKXw2F – </a:t>
            </a:r>
            <a:r>
              <a:rPr b="0" lang="en-US" sz="900" spc="-1" strike="noStrike" u="sng">
                <a:solidFill>
                  <a:srgbClr val="0000ff"/>
                </a:solidFill>
                <a:uFillTx/>
                <a:latin typeface="Roboto"/>
                <a:ea typeface="Roboto"/>
                <a:hlinkClick r:id="rId2"/>
              </a:rPr>
              <a:t>CC BY-SA 2.0</a:t>
            </a:r>
            <a:r>
              <a:rPr b="0" lang="en-US" sz="900" spc="-1" strike="noStrike">
                <a:solidFill>
                  <a:srgbClr val="a6a6a6"/>
                </a:solidFill>
                <a:latin typeface="Roboto"/>
                <a:ea typeface="Roboto"/>
              </a:rPr>
              <a:t>.</a:t>
            </a:r>
            <a:endParaRPr b="0" lang="en-US" sz="900" spc="-1" strike="noStrike">
              <a:latin typeface="Arial"/>
            </a:endParaRPr>
          </a:p>
        </p:txBody>
      </p:sp>
      <p:pic>
        <p:nvPicPr>
          <p:cNvPr id="298" name="" descr=""/>
          <p:cNvPicPr/>
          <p:nvPr/>
        </p:nvPicPr>
        <p:blipFill>
          <a:blip r:embed="rId3"/>
          <a:stretch/>
        </p:blipFill>
        <p:spPr>
          <a:xfrm>
            <a:off x="548640" y="1645920"/>
            <a:ext cx="5110200" cy="3830400"/>
          </a:xfrm>
          <a:prstGeom prst="rect">
            <a:avLst/>
          </a:prstGeom>
          <a:ln>
            <a:noFill/>
          </a:ln>
        </p:spPr>
      </p:pic>
      <p:pic>
        <p:nvPicPr>
          <p:cNvPr id="299" name="" descr=""/>
          <p:cNvPicPr/>
          <p:nvPr/>
        </p:nvPicPr>
        <p:blipFill>
          <a:blip r:embed="rId4"/>
          <a:stretch/>
        </p:blipFill>
        <p:spPr>
          <a:xfrm>
            <a:off x="6035040" y="2661120"/>
            <a:ext cx="4945680" cy="3272400"/>
          </a:xfrm>
          <a:prstGeom prst="rect">
            <a:avLst/>
          </a:prstGeom>
          <a:ln>
            <a:noFill/>
          </a:ln>
        </p:spPr>
      </p:pic>
      <p:sp>
        <p:nvSpPr>
          <p:cNvPr id="300" name="CustomShape 3"/>
          <p:cNvSpPr/>
          <p:nvPr/>
        </p:nvSpPr>
        <p:spPr>
          <a:xfrm>
            <a:off x="432720" y="1148040"/>
            <a:ext cx="10347480" cy="4881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sp>
        <p:nvSpPr>
          <p:cNvPr id="302" name="CustomShape 2"/>
          <p:cNvSpPr/>
          <p:nvPr/>
        </p:nvSpPr>
        <p:spPr>
          <a:xfrm>
            <a:off x="263520" y="6411600"/>
            <a:ext cx="10872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"Nuclear waste" by aaadrian365 is licensed with CC BY-NC 2.0. To view a copy of this license, visit </a:t>
            </a:r>
            <a:r>
              <a:rPr b="0" lang="en-US" sz="900" spc="-1" strike="noStrike" u="sng">
                <a:solidFill>
                  <a:srgbClr val="0000ff"/>
                </a:solidFill>
                <a:uFillTx/>
                <a:latin typeface="Roboto"/>
                <a:ea typeface="Roboto"/>
                <a:hlinkClick r:id="rId1"/>
              </a:rPr>
              <a:t>https://creativecommons.org/licenses/by-nc/2.0/</a:t>
            </a:r>
            <a:endParaRPr b="0" lang="en-US" sz="900" spc="-1" strike="noStrike">
              <a:latin typeface="Arial"/>
            </a:endParaRPr>
          </a:p>
        </p:txBody>
      </p:sp>
      <p:pic>
        <p:nvPicPr>
          <p:cNvPr id="303" name="Grafik 3_0" descr=""/>
          <p:cNvPicPr/>
          <p:nvPr/>
        </p:nvPicPr>
        <p:blipFill>
          <a:blip r:embed="rId2"/>
          <a:stretch/>
        </p:blipFill>
        <p:spPr>
          <a:xfrm>
            <a:off x="516600" y="1917360"/>
            <a:ext cx="5839200" cy="3010680"/>
          </a:xfrm>
          <a:prstGeom prst="rect">
            <a:avLst/>
          </a:prstGeom>
          <a:ln>
            <a:noFill/>
          </a:ln>
        </p:spPr>
      </p:pic>
      <p:pic>
        <p:nvPicPr>
          <p:cNvPr id="304" name="" descr=""/>
          <p:cNvPicPr/>
          <p:nvPr/>
        </p:nvPicPr>
        <p:blipFill>
          <a:blip r:embed="rId3"/>
          <a:stretch/>
        </p:blipFill>
        <p:spPr>
          <a:xfrm>
            <a:off x="6701400" y="1674360"/>
            <a:ext cx="4511520" cy="3634560"/>
          </a:xfrm>
          <a:prstGeom prst="rect">
            <a:avLst/>
          </a:prstGeom>
          <a:ln>
            <a:noFill/>
          </a:ln>
        </p:spPr>
      </p:pic>
      <p:sp>
        <p:nvSpPr>
          <p:cNvPr id="305" name="CustomShape 3"/>
          <p:cNvSpPr/>
          <p:nvPr/>
        </p:nvSpPr>
        <p:spPr>
          <a:xfrm>
            <a:off x="432720" y="1148040"/>
            <a:ext cx="10347480" cy="4881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Nuclear Waste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sp>
        <p:nvSpPr>
          <p:cNvPr id="307" name="CustomShape 2"/>
          <p:cNvSpPr/>
          <p:nvPr/>
        </p:nvSpPr>
        <p:spPr>
          <a:xfrm>
            <a:off x="335520" y="1268640"/>
            <a:ext cx="10739880" cy="502740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r>
              <a:rPr b="1" lang="en-US" sz="2800" spc="-1" strike="noStrike">
                <a:solidFill>
                  <a:srgbClr val="ffffff"/>
                </a:solidFill>
                <a:latin typeface="DejaVu Sans"/>
                <a:ea typeface="DejaVu Sans"/>
              </a:rPr>
              <a:t> → </a:t>
            </a:r>
            <a:r>
              <a:rPr b="1" lang="en-US" sz="2800" spc="-1" strike="noStrike">
                <a:solidFill>
                  <a:srgbClr val="ffffff"/>
                </a:solidFill>
                <a:latin typeface="DejaVu Sans"/>
                <a:ea typeface="DejaVu Sans"/>
              </a:rPr>
              <a:t>40,000 generations will have to live with the waste</a:t>
            </a:r>
            <a:endParaRPr b="0" lang="en-US" sz="2800" spc="-1" strike="noStrike">
              <a:latin typeface="Arial"/>
            </a:endParaRPr>
          </a:p>
        </p:txBody>
      </p:sp>
      <p:sp>
        <p:nvSpPr>
          <p:cNvPr id="308" name="CustomShape 3"/>
          <p:cNvSpPr/>
          <p:nvPr/>
        </p:nvSpPr>
        <p:spPr>
          <a:xfrm>
            <a:off x="865440" y="2859120"/>
            <a:ext cx="9918720" cy="18705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216000" indent="-210240" algn="ctr">
              <a:lnSpc>
                <a:spcPct val="100000"/>
              </a:lnSpc>
              <a:buClr>
                <a:srgbClr val="000000"/>
              </a:buClr>
              <a:buSzPct val="45000"/>
              <a:buFont typeface="Wingdings" charset="2"/>
              <a:buChar char=""/>
            </a:pPr>
            <a:r>
              <a:rPr b="1" lang="en-US" sz="2400" spc="-1" strike="noStrike">
                <a:solidFill>
                  <a:srgbClr val="595959"/>
                </a:solidFill>
                <a:latin typeface="DejaVu Sans"/>
                <a:ea typeface="DejaVu Sans"/>
              </a:rPr>
              <a:t>→ </a:t>
            </a:r>
            <a:r>
              <a:rPr b="1" lang="en-US" sz="2400" spc="-1" strike="noStrike">
                <a:solidFill>
                  <a:srgbClr val="595959"/>
                </a:solidFill>
                <a:latin typeface="DejaVu Sans"/>
                <a:ea typeface="DejaVu Sans"/>
              </a:rPr>
              <a:t>2 generations profited from cheap nuclear energy</a:t>
            </a:r>
            <a:endParaRPr b="0" lang="en-US" sz="2400" spc="-1" strike="noStrike">
              <a:latin typeface="Arial"/>
            </a:endParaRPr>
          </a:p>
          <a:p>
            <a:pPr marL="216000" indent="-210240" algn="ctr">
              <a:lnSpc>
                <a:spcPct val="100000"/>
              </a:lnSpc>
              <a:buClr>
                <a:srgbClr val="000000"/>
              </a:buClr>
              <a:buSzPct val="45000"/>
              <a:buFont typeface="Wingdings" charset="2"/>
              <a:buChar char=""/>
            </a:pPr>
            <a:r>
              <a:rPr b="1" lang="en-US" sz="2400" spc="-1" strike="noStrike">
                <a:solidFill>
                  <a:srgbClr val="595959"/>
                </a:solidFill>
                <a:latin typeface="DejaVu Sans"/>
                <a:ea typeface="DejaVu Sans"/>
              </a:rPr>
              <a:t>→ </a:t>
            </a:r>
            <a:r>
              <a:rPr b="1" lang="en-US" sz="2400" spc="-1" strike="noStrike">
                <a:solidFill>
                  <a:srgbClr val="595959"/>
                </a:solidFill>
                <a:latin typeface="DejaVu Sans"/>
                <a:ea typeface="DejaVu Sans"/>
              </a:rPr>
              <a:t>40,000 generation will have to live with the waste</a:t>
            </a:r>
            <a:endParaRPr b="0" lang="en-US" sz="2400" spc="-1" strike="noStrike">
              <a:latin typeface="Arial"/>
            </a:endParaRPr>
          </a:p>
        </p:txBody>
      </p:sp>
      <p:sp>
        <p:nvSpPr>
          <p:cNvPr id="309" name="CustomShape 4"/>
          <p:cNvSpPr/>
          <p:nvPr/>
        </p:nvSpPr>
        <p:spPr>
          <a:xfrm>
            <a:off x="263520" y="6411600"/>
            <a:ext cx="10872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u="sng">
                <a:solidFill>
                  <a:srgbClr val="0000ff"/>
                </a:solidFill>
                <a:uFillTx/>
                <a:latin typeface="DejaVu Sans"/>
                <a:ea typeface="Roboto"/>
                <a:hlinkClick r:id="rId1"/>
              </a:rPr>
              <a:t>https://www.spiegel.de/wissenschaft/technik/endlager-suche-was-wie-viel-und-wohin-damit-die-deutsche-atommuell-bilanz-a-7a153ba3-029a-4e55-adaf-3312b7427d9e</a:t>
            </a:r>
            <a:endParaRPr b="0" lang="en-US" sz="900" spc="-1" strike="noStrike">
              <a:latin typeface="Arial"/>
            </a:endParaRPr>
          </a:p>
        </p:txBody>
      </p:sp>
      <p:sp>
        <p:nvSpPr>
          <p:cNvPr id="310" name="CustomShape 5"/>
          <p:cNvSpPr/>
          <p:nvPr/>
        </p:nvSpPr>
        <p:spPr>
          <a:xfrm>
            <a:off x="432720" y="1148040"/>
            <a:ext cx="10347480" cy="4881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Nuclear Waste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pic>
        <p:nvPicPr>
          <p:cNvPr id="312" name="" descr=""/>
          <p:cNvPicPr/>
          <p:nvPr/>
        </p:nvPicPr>
        <p:blipFill>
          <a:blip r:embed="rId1"/>
          <a:stretch/>
        </p:blipFill>
        <p:spPr>
          <a:xfrm>
            <a:off x="2514600" y="1734840"/>
            <a:ext cx="5298480" cy="3971880"/>
          </a:xfrm>
          <a:prstGeom prst="rect">
            <a:avLst/>
          </a:prstGeom>
          <a:ln>
            <a:noFill/>
          </a:ln>
        </p:spPr>
      </p:pic>
      <p:sp>
        <p:nvSpPr>
          <p:cNvPr id="313" name="CustomShape 2"/>
          <p:cNvSpPr/>
          <p:nvPr/>
        </p:nvSpPr>
        <p:spPr>
          <a:xfrm>
            <a:off x="263520" y="6051600"/>
            <a:ext cx="10872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"Pollution Plastique" by Mouenthias is licensed with CC BY-SA 4.0. To view a copy of this license, visit </a:t>
            </a:r>
            <a:r>
              <a:rPr b="0" lang="en-US" sz="900" spc="-1" strike="noStrike" u="sng">
                <a:solidFill>
                  <a:srgbClr val="0000ff"/>
                </a:solidFill>
                <a:uFillTx/>
                <a:latin typeface="Roboto"/>
                <a:ea typeface="Roboto"/>
                <a:hlinkClick r:id="rId2"/>
              </a:rPr>
              <a:t>https://creativecommons.org/licenses/by-sa/4.0/</a:t>
            </a:r>
            <a:endParaRPr b="0" lang="en-US" sz="900" spc="-1" strike="noStrike">
              <a:latin typeface="Arial"/>
            </a:endParaRPr>
          </a:p>
        </p:txBody>
      </p:sp>
      <p:sp>
        <p:nvSpPr>
          <p:cNvPr id="314" name="CustomShape 3"/>
          <p:cNvSpPr/>
          <p:nvPr/>
        </p:nvSpPr>
        <p:spPr>
          <a:xfrm>
            <a:off x="432720" y="1148040"/>
            <a:ext cx="10347480" cy="4881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Plastic</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CustomShape 1"/>
          <p:cNvSpPr/>
          <p:nvPr/>
        </p:nvSpPr>
        <p:spPr>
          <a:xfrm>
            <a:off x="335520" y="764640"/>
            <a:ext cx="10736640" cy="487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sp>
        <p:nvSpPr>
          <p:cNvPr id="316" name="CustomShape 2"/>
          <p:cNvSpPr/>
          <p:nvPr/>
        </p:nvSpPr>
        <p:spPr>
          <a:xfrm>
            <a:off x="335520" y="1268280"/>
            <a:ext cx="10627200" cy="50241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Recycling often requires a lot of energy</a:t>
            </a:r>
            <a:endParaRPr b="0" lang="en-US" sz="1800" spc="-1" strike="noStrike">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Some materials cannot be recycled at all (yet)</a:t>
            </a:r>
            <a:endParaRPr b="0" lang="en-US" sz="1800" spc="-1" strike="noStrike">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Impurities are challenging</a:t>
            </a:r>
            <a:endParaRPr b="0" lang="en-US" sz="1800" spc="-1" strike="noStrike">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Often requires a lot of manual labor</a:t>
            </a:r>
            <a:endParaRPr b="0" lang="en-US" sz="1800" spc="-1" strike="noStrike">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Recycled material often with lower quality than input material</a:t>
            </a:r>
            <a:endParaRPr b="0" lang="en-US" sz="1800" spc="-1" strike="noStrike">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False sense of safety!</a:t>
            </a:r>
            <a:endParaRPr b="0" lang="en-US" sz="1800" spc="-1" strike="noStrike">
              <a:latin typeface="Arial"/>
            </a:endParaRPr>
          </a:p>
          <a:p>
            <a:pPr>
              <a:lnSpc>
                <a:spcPct val="100000"/>
              </a:lnSpc>
              <a:spcBef>
                <a:spcPts val="360"/>
              </a:spcBef>
            </a:pPr>
            <a:endParaRPr b="0" lang="en-US" sz="1800" spc="-1" strike="noStrike">
              <a:latin typeface="Arial"/>
            </a:endParaRPr>
          </a:p>
          <a:p>
            <a:pPr algn="ctr">
              <a:lnSpc>
                <a:spcPct val="100000"/>
              </a:lnSpc>
              <a:spcBef>
                <a:spcPts val="360"/>
              </a:spcBef>
            </a:pPr>
            <a:r>
              <a:rPr b="1" lang="en-US" sz="1800" spc="-1" strike="noStrike">
                <a:solidFill>
                  <a:srgbClr val="000000"/>
                </a:solidFill>
                <a:latin typeface="DejaVu Sans"/>
                <a:ea typeface="DejaVu Sans"/>
              </a:rPr>
              <a:t>I am </a:t>
            </a:r>
            <a:r>
              <a:rPr b="1" lang="en-US" sz="1800" spc="-1" strike="noStrike" u="sng">
                <a:solidFill>
                  <a:srgbClr val="000000"/>
                </a:solidFill>
                <a:uFillTx/>
                <a:latin typeface="DejaVu Sans"/>
                <a:ea typeface="DejaVu Sans"/>
              </a:rPr>
              <a:t>not</a:t>
            </a:r>
            <a:r>
              <a:rPr b="1" lang="en-US" sz="1800" spc="-1" strike="noStrike">
                <a:solidFill>
                  <a:srgbClr val="000000"/>
                </a:solidFill>
                <a:latin typeface="DejaVu Sans"/>
                <a:ea typeface="DejaVu Sans"/>
              </a:rPr>
              <a:t> saying you should stop recycling!</a:t>
            </a:r>
            <a:endParaRPr b="0" lang="en-US" sz="1800" spc="-1" strike="noStrike">
              <a:latin typeface="Arial"/>
            </a:endParaRPr>
          </a:p>
          <a:p>
            <a:pPr algn="ctr">
              <a:lnSpc>
                <a:spcPct val="100000"/>
              </a:lnSpc>
              <a:spcBef>
                <a:spcPts val="360"/>
              </a:spcBef>
            </a:pPr>
            <a:r>
              <a:rPr b="1" lang="en-US" sz="1800" spc="-1" strike="noStrike">
                <a:solidFill>
                  <a:srgbClr val="000000"/>
                </a:solidFill>
                <a:latin typeface="DejaVu Sans"/>
                <a:ea typeface="DejaVu Sans"/>
              </a:rPr>
              <a:t> </a:t>
            </a:r>
            <a:endParaRPr b="0" lang="en-US" sz="1800" spc="-1" strike="noStrike">
              <a:latin typeface="Arial"/>
            </a:endParaRPr>
          </a:p>
          <a:p>
            <a:pPr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Recycling is great but it is better to make sure that we do not have to recycle anything.</a:t>
            </a:r>
            <a:endParaRPr b="0" lang="en-US" sz="1800" spc="-1" strike="noStrike">
              <a:latin typeface="Arial"/>
            </a:endParaRPr>
          </a:p>
          <a:p>
            <a:pPr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Buying less (e.g., only the essentials) is way more effective.</a:t>
            </a:r>
            <a:endParaRPr b="0" lang="en-US" sz="1800" spc="-1" strike="noStrike">
              <a:latin typeface="Arial"/>
            </a:endParaRPr>
          </a:p>
        </p:txBody>
      </p:sp>
      <p:sp>
        <p:nvSpPr>
          <p:cNvPr id="317" name="CustomShape 3"/>
          <p:cNvSpPr/>
          <p:nvPr/>
        </p:nvSpPr>
        <p:spPr>
          <a:xfrm>
            <a:off x="432720" y="1148040"/>
            <a:ext cx="10345680" cy="4863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The Limits to Recycling</a:t>
            </a:r>
            <a:endParaRPr b="0" lang="en-US" sz="2200" spc="-1" strike="noStrike">
              <a:latin typeface="Arial"/>
            </a:endParaRPr>
          </a:p>
        </p:txBody>
      </p:sp>
      <p:sp>
        <p:nvSpPr>
          <p:cNvPr id="318" name="CustomShape 4"/>
          <p:cNvSpPr/>
          <p:nvPr/>
        </p:nvSpPr>
        <p:spPr>
          <a:xfrm>
            <a:off x="335520" y="5943600"/>
            <a:ext cx="3464640" cy="107856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i="1" lang="en-US" sz="1500" spc="-1" strike="noStrike">
                <a:solidFill>
                  <a:srgbClr val="000000"/>
                </a:solidFill>
                <a:latin typeface="DejaVu Sans"/>
                <a:ea typeface="DejaVu Sans"/>
              </a:rPr>
              <a:t>“</a:t>
            </a:r>
            <a:r>
              <a:rPr b="0" i="1" lang="en-US" sz="1500" spc="-1" strike="noStrike">
                <a:solidFill>
                  <a:srgbClr val="000000"/>
                </a:solidFill>
                <a:latin typeface="DejaVu Sans"/>
                <a:ea typeface="DejaVu Sans"/>
              </a:rPr>
              <a:t>We buy things we don't need, to impress people we don't like.” - Tyler Durden / Chuck Palahniuk</a:t>
            </a:r>
            <a:endParaRPr b="0" lang="en-US" sz="15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CustomShape 1"/>
          <p:cNvSpPr/>
          <p:nvPr/>
        </p:nvSpPr>
        <p:spPr>
          <a:xfrm>
            <a:off x="335520" y="1268640"/>
            <a:ext cx="10740960" cy="502848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2800" spc="-1" strike="noStrike">
                <a:solidFill>
                  <a:srgbClr val="595959"/>
                </a:solidFill>
                <a:latin typeface="DejaVu Sans"/>
                <a:ea typeface="DejaVu Sans"/>
              </a:rPr>
              <a:t>Waste = Inefficiency</a:t>
            </a:r>
            <a:endParaRPr b="0" lang="en-US" sz="2800" spc="-1" strike="noStrike">
              <a:latin typeface="Arial"/>
            </a:endParaRPr>
          </a:p>
        </p:txBody>
      </p:sp>
      <p:sp>
        <p:nvSpPr>
          <p:cNvPr id="320" name="CustomShape 2"/>
          <p:cNvSpPr/>
          <p:nvPr/>
        </p:nvSpPr>
        <p:spPr>
          <a:xfrm>
            <a:off x="3526920" y="2859120"/>
            <a:ext cx="4343760" cy="1871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263520" y="6415200"/>
            <a:ext cx="6465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322" name="" descr=""/>
          <p:cNvPicPr/>
          <p:nvPr/>
        </p:nvPicPr>
        <p:blipFill>
          <a:blip r:embed="rId1"/>
          <a:stretch/>
        </p:blipFill>
        <p:spPr>
          <a:xfrm>
            <a:off x="343800" y="1749240"/>
            <a:ext cx="11302560" cy="3728160"/>
          </a:xfrm>
          <a:prstGeom prst="rect">
            <a:avLst/>
          </a:prstGeom>
          <a:ln>
            <a:noFill/>
          </a:ln>
        </p:spPr>
      </p:pic>
      <p:sp>
        <p:nvSpPr>
          <p:cNvPr id="323" name="CustomShape 2"/>
          <p:cNvSpPr/>
          <p:nvPr/>
        </p:nvSpPr>
        <p:spPr>
          <a:xfrm>
            <a:off x="432720" y="1148040"/>
            <a:ext cx="10347480" cy="4881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From Linear to Circular</a:t>
            </a:r>
            <a:endParaRPr b="0" lang="en-US" sz="2200" spc="-1" strike="noStrike">
              <a:latin typeface="Arial"/>
            </a:endParaRPr>
          </a:p>
        </p:txBody>
      </p:sp>
      <p:sp>
        <p:nvSpPr>
          <p:cNvPr id="324" name="CustomShape 3"/>
          <p:cNvSpPr/>
          <p:nvPr/>
        </p:nvSpPr>
        <p:spPr>
          <a:xfrm>
            <a:off x="335520" y="764640"/>
            <a:ext cx="10736640" cy="487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sp>
        <p:nvSpPr>
          <p:cNvPr id="326" name="CustomShape 2"/>
          <p:cNvSpPr/>
          <p:nvPr/>
        </p:nvSpPr>
        <p:spPr>
          <a:xfrm>
            <a:off x="335520" y="1268280"/>
            <a:ext cx="10733400" cy="50209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920">
              <a:lnSpc>
                <a:spcPct val="100000"/>
              </a:lnSpc>
              <a:buClr>
                <a:srgbClr val="008c4f"/>
              </a:buClr>
              <a:buFont typeface="OpenSymbol"/>
              <a:buChar char="▪"/>
            </a:pPr>
            <a:r>
              <a:rPr b="0" lang="en-US" sz="1800" spc="-1" strike="noStrike">
                <a:solidFill>
                  <a:srgbClr val="000000"/>
                </a:solidFill>
                <a:latin typeface="DejaVu Sans"/>
                <a:ea typeface="DejaVu Sans"/>
              </a:rPr>
              <a:t>Environmental pollution / waste</a:t>
            </a:r>
            <a:endParaRPr b="0" lang="en-US" sz="1800" spc="-1" strike="noStrike">
              <a:latin typeface="Arial"/>
            </a:endParaRPr>
          </a:p>
          <a:p>
            <a:pPr marL="216000" indent="-214920">
              <a:lnSpc>
                <a:spcPct val="100000"/>
              </a:lnSpc>
              <a:buClr>
                <a:srgbClr val="008c4f"/>
              </a:buClr>
              <a:buFont typeface="OpenSymbol"/>
              <a:buChar char="▪"/>
            </a:pPr>
            <a:r>
              <a:rPr b="0" lang="en-US" sz="1800" spc="-1" strike="noStrike">
                <a:solidFill>
                  <a:srgbClr val="000000"/>
                </a:solidFill>
                <a:latin typeface="DejaVu Sans"/>
                <a:ea typeface="DejaVu Sans"/>
              </a:rPr>
              <a:t>Waste of resources</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Just recycling is not gonna do it</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ffffff"/>
                </a:solidFill>
                <a:latin typeface="DejaVu Sans"/>
                <a:ea typeface="DejaVu Sans"/>
              </a:rPr>
              <a:t>Therefore:</a:t>
            </a:r>
            <a:endParaRPr b="0" lang="en-US" sz="1800" spc="-1" strike="noStrike">
              <a:latin typeface="Arial"/>
            </a:endParaRPr>
          </a:p>
          <a:p>
            <a:pPr>
              <a:lnSpc>
                <a:spcPct val="100000"/>
              </a:lnSpc>
            </a:pPr>
            <a:r>
              <a:rPr b="0" lang="en-US" sz="1800" spc="-1" strike="noStrike">
                <a:solidFill>
                  <a:srgbClr val="ffffff"/>
                </a:solidFill>
                <a:latin typeface="DejaVu Sans"/>
                <a:ea typeface="DejaVu Sans"/>
              </a:rPr>
              <a:t>Consume less</a:t>
            </a:r>
            <a:endParaRPr b="0" lang="en-US" sz="1800" spc="-1" strike="noStrike">
              <a:latin typeface="Arial"/>
            </a:endParaRPr>
          </a:p>
          <a:p>
            <a:pPr>
              <a:lnSpc>
                <a:spcPct val="100000"/>
              </a:lnSpc>
            </a:pPr>
            <a:r>
              <a:rPr b="0" lang="en-US" sz="1800" spc="-1" strike="noStrike">
                <a:solidFill>
                  <a:srgbClr val="ffffff"/>
                </a:solidFill>
                <a:latin typeface="DejaVu Sans"/>
                <a:ea typeface="DejaVu Sans"/>
              </a:rPr>
              <a:t>Make stuff last longer</a:t>
            </a:r>
            <a:endParaRPr b="0" lang="en-US" sz="1800" spc="-1" strike="noStrike">
              <a:latin typeface="Arial"/>
            </a:endParaRPr>
          </a:p>
          <a:p>
            <a:pPr>
              <a:lnSpc>
                <a:spcPct val="100000"/>
              </a:lnSpc>
            </a:pPr>
            <a:r>
              <a:rPr b="0" lang="en-US" sz="1800" spc="-1" strike="noStrike">
                <a:solidFill>
                  <a:srgbClr val="ffffff"/>
                </a:solidFill>
                <a:latin typeface="DejaVu Sans"/>
                <a:ea typeface="DejaVu Sans"/>
              </a:rPr>
              <a:t>Maximize resource utilization</a:t>
            </a:r>
            <a:endParaRPr b="0" lang="en-US" sz="1800" spc="-1" strike="noStrike">
              <a:latin typeface="Arial"/>
            </a:endParaRPr>
          </a:p>
        </p:txBody>
      </p:sp>
      <p:sp>
        <p:nvSpPr>
          <p:cNvPr id="327"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Economy – Main Challenges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CustomShape 1"/>
          <p:cNvSpPr/>
          <p:nvPr/>
        </p:nvSpPr>
        <p:spPr>
          <a:xfrm>
            <a:off x="335520" y="4406760"/>
            <a:ext cx="10728720" cy="13377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News/Updates</a:t>
            </a:r>
            <a:endParaRPr b="0" lang="en-US" sz="3000" spc="-1" strike="noStrike">
              <a:latin typeface="Arial"/>
            </a:endParaRPr>
          </a:p>
        </p:txBody>
      </p:sp>
      <p:sp>
        <p:nvSpPr>
          <p:cNvPr id="234" name="CustomShape 2"/>
          <p:cNvSpPr/>
          <p:nvPr/>
        </p:nvSpPr>
        <p:spPr>
          <a:xfrm>
            <a:off x="335520" y="2906640"/>
            <a:ext cx="10728720" cy="14756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CustomShape 1"/>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Introduction</a:t>
            </a:r>
            <a:endParaRPr b="0" lang="en-US" sz="2400" spc="-1" strike="noStrike">
              <a:latin typeface="Arial"/>
            </a:endParaRPr>
          </a:p>
        </p:txBody>
      </p:sp>
      <p:sp>
        <p:nvSpPr>
          <p:cNvPr id="329" name="CustomShape 2"/>
          <p:cNvSpPr/>
          <p:nvPr/>
        </p:nvSpPr>
        <p:spPr>
          <a:xfrm>
            <a:off x="335520" y="1268280"/>
            <a:ext cx="10733400" cy="50209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920">
              <a:lnSpc>
                <a:spcPct val="100000"/>
              </a:lnSpc>
              <a:buClr>
                <a:srgbClr val="008c4f"/>
              </a:buClr>
              <a:buFont typeface="OpenSymbol"/>
              <a:buChar char="▪"/>
            </a:pPr>
            <a:r>
              <a:rPr b="0" lang="en-US" sz="1800" spc="-1" strike="noStrike">
                <a:solidFill>
                  <a:srgbClr val="000000"/>
                </a:solidFill>
                <a:latin typeface="DejaVu Sans"/>
                <a:ea typeface="DejaVu Sans"/>
              </a:rPr>
              <a:t>Environmental pollution / waste</a:t>
            </a:r>
            <a:endParaRPr b="0" lang="en-US" sz="1800" spc="-1" strike="noStrike">
              <a:latin typeface="Arial"/>
            </a:endParaRPr>
          </a:p>
          <a:p>
            <a:pPr marL="216000" indent="-214920">
              <a:lnSpc>
                <a:spcPct val="100000"/>
              </a:lnSpc>
              <a:buClr>
                <a:srgbClr val="008c4f"/>
              </a:buClr>
              <a:buFont typeface="OpenSymbol"/>
              <a:buChar char="▪"/>
            </a:pPr>
            <a:r>
              <a:rPr b="0" lang="en-US" sz="1800" spc="-1" strike="noStrike">
                <a:solidFill>
                  <a:srgbClr val="000000"/>
                </a:solidFill>
                <a:latin typeface="DejaVu Sans"/>
                <a:ea typeface="DejaVu Sans"/>
              </a:rPr>
              <a:t>Waste of resources</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Just recycling is not gonna do it</a:t>
            </a:r>
            <a:endParaRPr b="0" lang="en-US" sz="1800" spc="-1" strike="noStrike">
              <a:latin typeface="Arial"/>
            </a:endParaRPr>
          </a:p>
          <a:p>
            <a:pPr>
              <a:lnSpc>
                <a:spcPct val="100000"/>
              </a:lnSpc>
            </a:pPr>
            <a:endParaRPr b="0" lang="en-US" sz="1800" spc="-1" strike="noStrike">
              <a:latin typeface="Arial"/>
            </a:endParaRPr>
          </a:p>
          <a:p>
            <a:pPr marL="216000" indent="-214920">
              <a:lnSpc>
                <a:spcPct val="100000"/>
              </a:lnSpc>
              <a:buClr>
                <a:srgbClr val="008c4f"/>
              </a:buClr>
              <a:buFont typeface="OpenSymbol"/>
              <a:buChar char="▪"/>
            </a:pPr>
            <a:r>
              <a:rPr b="0" lang="en-US" sz="1800" spc="-1" strike="noStrike">
                <a:solidFill>
                  <a:srgbClr val="000000"/>
                </a:solidFill>
                <a:latin typeface="DejaVu Sans"/>
                <a:ea typeface="DejaVu Sans"/>
              </a:rPr>
              <a:t>Therefore:</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Consume less</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Make stuff last longer</a:t>
            </a:r>
            <a:endParaRPr b="0" lang="en-US" sz="1800" spc="-1" strike="noStrike">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Maximize resource utilization</a:t>
            </a:r>
            <a:endParaRPr b="0" lang="en-US" sz="1800" spc="-1" strike="noStrike">
              <a:latin typeface="Arial"/>
            </a:endParaRPr>
          </a:p>
        </p:txBody>
      </p:sp>
      <p:sp>
        <p:nvSpPr>
          <p:cNvPr id="330"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Economy – Main Challenges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CustomShape 1"/>
          <p:cNvSpPr/>
          <p:nvPr/>
        </p:nvSpPr>
        <p:spPr>
          <a:xfrm>
            <a:off x="335520" y="4406760"/>
            <a:ext cx="10728720" cy="13377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The Circular economy</a:t>
            </a:r>
            <a:endParaRPr b="0" lang="en-US" sz="3000" spc="-1" strike="noStrike">
              <a:latin typeface="Arial"/>
            </a:endParaRPr>
          </a:p>
        </p:txBody>
      </p:sp>
      <p:sp>
        <p:nvSpPr>
          <p:cNvPr id="332" name="CustomShape 2"/>
          <p:cNvSpPr/>
          <p:nvPr/>
        </p:nvSpPr>
        <p:spPr>
          <a:xfrm>
            <a:off x="335520" y="2906640"/>
            <a:ext cx="10728720" cy="14756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38080" cy="488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a:t>
            </a:r>
            <a:endParaRPr b="0" lang="en-US" sz="2400" spc="-1" strike="noStrike">
              <a:latin typeface="Arial"/>
            </a:endParaRPr>
          </a:p>
        </p:txBody>
      </p:sp>
      <p:sp>
        <p:nvSpPr>
          <p:cNvPr id="334" name="CustomShape 2"/>
          <p:cNvSpPr/>
          <p:nvPr/>
        </p:nvSpPr>
        <p:spPr>
          <a:xfrm>
            <a:off x="263520" y="6411600"/>
            <a:ext cx="104281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Center for Digital Technologies (DIGIT) (2022) –  https://www.digit-research.de/fileadmin/DIGIT/Presse_und_News/Downloads/Grafikpaket_Reallabor_DCE_Kreislaufmodell_V2_ccby.zip – </a:t>
            </a:r>
            <a:r>
              <a:rPr b="0" lang="de-DE" sz="900" spc="-1" strike="noStrike" u="sng">
                <a:solidFill>
                  <a:srgbClr val="0000ff"/>
                </a:solidFill>
                <a:uFillTx/>
                <a:latin typeface="Roboto"/>
                <a:ea typeface="Roboto"/>
                <a:hlinkClick r:id="rId1"/>
              </a:rPr>
              <a:t>CC BY 4.0.</a:t>
            </a:r>
            <a:endParaRPr b="0" lang="en-US" sz="900" spc="-1" strike="noStrike">
              <a:latin typeface="Arial"/>
            </a:endParaRPr>
          </a:p>
        </p:txBody>
      </p:sp>
      <p:pic>
        <p:nvPicPr>
          <p:cNvPr id="335" name="" descr=""/>
          <p:cNvPicPr/>
          <p:nvPr/>
        </p:nvPicPr>
        <p:blipFill>
          <a:blip r:embed="rId2"/>
          <a:stretch/>
        </p:blipFill>
        <p:spPr>
          <a:xfrm>
            <a:off x="2772000" y="670680"/>
            <a:ext cx="6611040" cy="6620040"/>
          </a:xfrm>
          <a:prstGeom prst="rect">
            <a:avLst/>
          </a:prstGeom>
          <a:ln>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CustomShape 1"/>
          <p:cNvSpPr/>
          <p:nvPr/>
        </p:nvSpPr>
        <p:spPr>
          <a:xfrm>
            <a:off x="263520" y="6411600"/>
            <a:ext cx="91148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Kirchherr, J., Reike, D., &amp; Hekkert, M. (2017) </a:t>
            </a:r>
            <a:r>
              <a:rPr b="0" lang="de-DE" sz="900" spc="-1" strike="noStrike">
                <a:solidFill>
                  <a:srgbClr val="a6a6a6"/>
                </a:solidFill>
                <a:latin typeface="Roboto"/>
                <a:ea typeface="Roboto"/>
              </a:rPr>
              <a:t>– </a:t>
            </a:r>
            <a:r>
              <a:rPr b="0" lang="en-US" sz="900" spc="-1" strike="noStrike">
                <a:solidFill>
                  <a:srgbClr val="a6a6a6"/>
                </a:solidFill>
                <a:latin typeface="Roboto"/>
                <a:ea typeface="Roboto"/>
              </a:rPr>
              <a:t>Conceptualizing the circular economy: An analysis of 114 definitions. Resources, conservation and recycling, 127, 221-232.</a:t>
            </a:r>
            <a:endParaRPr b="0" lang="en-US" sz="900" spc="-1" strike="noStrike">
              <a:latin typeface="Arial"/>
            </a:endParaRPr>
          </a:p>
        </p:txBody>
      </p:sp>
      <p:sp>
        <p:nvSpPr>
          <p:cNvPr id="337" name="CustomShape 2"/>
          <p:cNvSpPr/>
          <p:nvPr/>
        </p:nvSpPr>
        <p:spPr>
          <a:xfrm>
            <a:off x="349200" y="1600200"/>
            <a:ext cx="9592200" cy="3420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800" spc="-1" strike="noStrike">
                <a:solidFill>
                  <a:srgbClr val="000000"/>
                </a:solidFill>
                <a:latin typeface="DejaVu Sans"/>
                <a:ea typeface="DejaVu Sans"/>
              </a:rPr>
              <a:t>“</a:t>
            </a:r>
            <a:r>
              <a:rPr b="1" lang="en-US" sz="2800" spc="-1" strike="noStrike">
                <a:solidFill>
                  <a:srgbClr val="000000"/>
                </a:solidFill>
                <a:latin typeface="DejaVu Sans"/>
                <a:ea typeface="DejaVu Sans"/>
              </a:rPr>
              <a:t>Conceptualizing the circular economy: An analysis of 114 definitions.”</a:t>
            </a:r>
            <a:endParaRPr b="0" lang="en-US" sz="2800" spc="-1" strike="noStrike">
              <a:latin typeface="Arial"/>
            </a:endParaRPr>
          </a:p>
          <a:p>
            <a:pPr>
              <a:lnSpc>
                <a:spcPct val="100000"/>
              </a:lnSpc>
            </a:pPr>
            <a:endParaRPr b="0" lang="en-US" sz="2800" spc="-1" strike="noStrike">
              <a:latin typeface="Arial"/>
            </a:endParaRPr>
          </a:p>
          <a:p>
            <a:pPr>
              <a:lnSpc>
                <a:spcPct val="100000"/>
              </a:lnSpc>
            </a:pPr>
            <a:endParaRPr b="0" lang="en-US" sz="2800" spc="-1" strike="noStrike">
              <a:latin typeface="Arial"/>
            </a:endParaRPr>
          </a:p>
          <a:p>
            <a:pPr>
              <a:lnSpc>
                <a:spcPct val="100000"/>
              </a:lnSpc>
            </a:pPr>
            <a:endParaRPr b="0" lang="en-US" sz="2800" spc="-1" strike="noStrike">
              <a:latin typeface="Arial"/>
            </a:endParaRPr>
          </a:p>
          <a:p>
            <a:pPr>
              <a:lnSpc>
                <a:spcPct val="100000"/>
              </a:lnSpc>
            </a:pPr>
            <a:r>
              <a:rPr b="0" lang="en-US" sz="1800" spc="-1" strike="noStrike">
                <a:solidFill>
                  <a:srgbClr val="000000"/>
                </a:solidFill>
                <a:latin typeface="DejaVu Sans"/>
                <a:ea typeface="DejaVu Sans"/>
              </a:rPr>
              <a:t>Kirchherr, Julian, Denise Reike and Marko P. Hekkert.  Resources Conservation and Recycling 127 (2017): 221-232.</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u="sng">
                <a:solidFill>
                  <a:srgbClr val="0000ff"/>
                </a:solidFill>
                <a:uFillTx/>
                <a:latin typeface="DejaVu Sans"/>
                <a:ea typeface="DejaVu Sans"/>
                <a:hlinkClick r:id="rId1"/>
              </a:rPr>
              <a:t>https://doi.org/10.1016/J.RESCONREC.2017.09.005</a:t>
            </a:r>
            <a:endParaRPr b="0" lang="en-US" sz="1800" spc="-1" strike="noStrike">
              <a:latin typeface="Arial"/>
            </a:endParaRPr>
          </a:p>
        </p:txBody>
      </p:sp>
      <p:sp>
        <p:nvSpPr>
          <p:cNvPr id="338" name="CustomShape 3"/>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39" name="CustomShape 4"/>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CustomShape 1"/>
          <p:cNvSpPr/>
          <p:nvPr/>
        </p:nvSpPr>
        <p:spPr>
          <a:xfrm>
            <a:off x="263520" y="6381000"/>
            <a:ext cx="755136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https://www.ellenmacarthurfoundation.org/assets/downloads/publications/Ellen-MacArthur-Foundation-Towards-the-Circular-Economy-vol.1.pdf</a:t>
            </a:r>
            <a:endParaRPr b="0" lang="en-US" sz="900" spc="-1" strike="noStrike">
              <a:latin typeface="Arial"/>
            </a:endParaRPr>
          </a:p>
          <a:p>
            <a:pPr>
              <a:lnSpc>
                <a:spcPct val="100000"/>
              </a:lnSpc>
            </a:pPr>
            <a:endParaRPr b="0" lang="en-US" sz="900" spc="-1" strike="noStrike">
              <a:latin typeface="Arial"/>
            </a:endParaRPr>
          </a:p>
        </p:txBody>
      </p:sp>
      <p:sp>
        <p:nvSpPr>
          <p:cNvPr id="341" name="CustomShape 2"/>
          <p:cNvSpPr/>
          <p:nvPr/>
        </p:nvSpPr>
        <p:spPr>
          <a:xfrm>
            <a:off x="419760" y="1655280"/>
            <a:ext cx="10569600" cy="198576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US" sz="1800" spc="-1" strike="noStrike">
              <a:latin typeface="Arial"/>
            </a:endParaRPr>
          </a:p>
        </p:txBody>
      </p:sp>
      <p:sp>
        <p:nvSpPr>
          <p:cNvPr id="342" name="CustomShape 3"/>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43" name="CustomShape 4"/>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4" name="CustomShape 1"/>
          <p:cNvSpPr/>
          <p:nvPr/>
        </p:nvSpPr>
        <p:spPr>
          <a:xfrm>
            <a:off x="263520" y="6129000"/>
            <a:ext cx="755136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https://www.ellenmacarthurfoundation.org/assets/downloads/publications/Ellen-MacArthur-Foundation-Towards-the-Circular-Economy-vol.1.pdf</a:t>
            </a:r>
            <a:endParaRPr b="0" lang="en-US" sz="900" spc="-1" strike="noStrike">
              <a:latin typeface="Arial"/>
            </a:endParaRPr>
          </a:p>
          <a:p>
            <a:pPr>
              <a:lnSpc>
                <a:spcPct val="100000"/>
              </a:lnSpc>
            </a:pPr>
            <a:r>
              <a:rPr b="0" lang="de-DE" sz="900" spc="-1" strike="noStrike">
                <a:solidFill>
                  <a:srgbClr val="a6a6a6"/>
                </a:solidFill>
                <a:latin typeface="Roboto"/>
                <a:ea typeface="Roboto"/>
              </a:rPr>
              <a:t>https://www.europarl.europa.eu/news/en/headlines/economy/20151201STO05603/circular-economy-definition-importance-and-benefts</a:t>
            </a:r>
            <a:endParaRPr b="0" lang="en-US" sz="900" spc="-1" strike="noStrike">
              <a:latin typeface="Arial"/>
            </a:endParaRPr>
          </a:p>
          <a:p>
            <a:pPr>
              <a:lnSpc>
                <a:spcPct val="100000"/>
              </a:lnSpc>
            </a:pPr>
            <a:endParaRPr b="0" lang="en-US" sz="900" spc="-1" strike="noStrike">
              <a:latin typeface="Arial"/>
            </a:endParaRPr>
          </a:p>
        </p:txBody>
      </p:sp>
      <p:sp>
        <p:nvSpPr>
          <p:cNvPr id="345" name="CustomShape 2"/>
          <p:cNvSpPr/>
          <p:nvPr/>
        </p:nvSpPr>
        <p:spPr>
          <a:xfrm>
            <a:off x="419760" y="1655280"/>
            <a:ext cx="10569600" cy="198576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US" sz="1800" spc="-1" strike="noStrike">
              <a:latin typeface="Arial"/>
            </a:endParaRPr>
          </a:p>
        </p:txBody>
      </p:sp>
      <p:sp>
        <p:nvSpPr>
          <p:cNvPr id="346" name="CustomShape 3"/>
          <p:cNvSpPr/>
          <p:nvPr/>
        </p:nvSpPr>
        <p:spPr>
          <a:xfrm>
            <a:off x="419760" y="3995280"/>
            <a:ext cx="10569600" cy="147708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economy is a model of production and consumption, which involves sharing, leasing, reusing, repairing, refurbishing and recycling existing materials and products as long as possible. In this way, the life cycle of products is extended.”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European Parliament</a:t>
            </a:r>
            <a:endParaRPr b="0" lang="en-US" sz="1800" spc="-1" strike="noStrike">
              <a:latin typeface="Arial"/>
            </a:endParaRPr>
          </a:p>
        </p:txBody>
      </p:sp>
      <p:sp>
        <p:nvSpPr>
          <p:cNvPr id="347" name="CustomShape 4"/>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48" name="CustomShape 5"/>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2859120"/>
            <a:ext cx="10569600" cy="1470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industrial economy </a:t>
            </a:r>
            <a:r>
              <a:rPr b="1" lang="en-US" sz="1800" spc="-1" strike="noStrike">
                <a:solidFill>
                  <a:srgbClr val="000000"/>
                </a:solidFill>
                <a:latin typeface="DejaVu Sans"/>
                <a:ea typeface="DejaVu Sans"/>
              </a:rPr>
              <a:t>manages stocks</a:t>
            </a:r>
            <a:r>
              <a:rPr b="0" lang="en-US" sz="1800" spc="-1" strike="noStrike">
                <a:solidFill>
                  <a:srgbClr val="000000"/>
                </a:solidFill>
                <a:latin typeface="DejaVu Sans"/>
                <a:ea typeface="DejaVu Sans"/>
              </a:rPr>
              <a:t> of manufactured assets, such as infrastructure, buildings, vehicles, equipment and consumer goods, to </a:t>
            </a:r>
            <a:r>
              <a:rPr b="1" lang="en-US" sz="1800" spc="-1" strike="noStrike">
                <a:solidFill>
                  <a:srgbClr val="000000"/>
                </a:solidFill>
                <a:latin typeface="DejaVu Sans"/>
                <a:ea typeface="DejaVu Sans"/>
              </a:rPr>
              <a:t>maintain their value and utility as high as possible for as long as possible</a:t>
            </a:r>
            <a:r>
              <a:rPr b="0" lang="en-US" sz="1800" spc="-1" strike="noStrike">
                <a:solidFill>
                  <a:srgbClr val="000000"/>
                </a:solidFill>
                <a:latin typeface="DejaVu Sans"/>
                <a:ea typeface="DejaVu Sans"/>
              </a:rPr>
              <a:t>; and stocks of </a:t>
            </a:r>
            <a:r>
              <a:rPr b="1" lang="en-US" sz="1800" spc="-1" strike="noStrike">
                <a:solidFill>
                  <a:srgbClr val="000000"/>
                </a:solidFill>
                <a:latin typeface="DejaVu Sans"/>
                <a:ea typeface="DejaVu Sans"/>
              </a:rPr>
              <a:t>resources at their highest purity and value</a:t>
            </a:r>
            <a:r>
              <a:rPr b="0" lang="en-US" sz="1800" spc="-1" strike="noStrike">
                <a:solidFill>
                  <a:srgbClr val="000000"/>
                </a:solidFill>
                <a:latin typeface="DejaVu Sans"/>
                <a:ea typeface="DejaVu Sans"/>
              </a:rPr>
              <a:t>.”</a:t>
            </a:r>
            <a:endParaRPr b="0" lang="en-US" sz="1800" spc="-1" strike="noStrike">
              <a:latin typeface="Arial"/>
            </a:endParaRPr>
          </a:p>
        </p:txBody>
      </p:sp>
      <p:sp>
        <p:nvSpPr>
          <p:cNvPr id="350" name="CustomShape 2"/>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351" name="CustomShape 3"/>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(Industrial) Economy</a:t>
            </a:r>
            <a:endParaRPr b="0" lang="en-US" sz="2400" spc="-1" strike="noStrike">
              <a:latin typeface="Arial"/>
            </a:endParaRPr>
          </a:p>
        </p:txBody>
      </p:sp>
      <p:sp>
        <p:nvSpPr>
          <p:cNvPr id="352" name="CustomShape 4"/>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1"/>
          <p:cNvSpPr/>
          <p:nvPr/>
        </p:nvSpPr>
        <p:spPr>
          <a:xfrm>
            <a:off x="335520" y="2859120"/>
            <a:ext cx="10569600" cy="1013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de-DE" sz="1800" spc="-1" strike="noStrike">
                <a:solidFill>
                  <a:srgbClr val="000000"/>
                </a:solidFill>
                <a:latin typeface="DejaVu Sans"/>
                <a:ea typeface="DejaVu Sans"/>
              </a:rPr>
              <a:t>„</a:t>
            </a:r>
            <a:r>
              <a:rPr b="0" lang="de-DE"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evelopment that meets the needs of the present without compromising the ability of future generations to meet their own needs.”</a:t>
            </a:r>
            <a:endParaRPr b="0" lang="en-US" sz="1800" spc="-1" strike="noStrike">
              <a:latin typeface="Arial"/>
            </a:endParaRPr>
          </a:p>
        </p:txBody>
      </p:sp>
      <p:sp>
        <p:nvSpPr>
          <p:cNvPr id="354" name="CustomShape 2"/>
          <p:cNvSpPr/>
          <p:nvPr/>
        </p:nvSpPr>
        <p:spPr>
          <a:xfrm>
            <a:off x="263520" y="6411600"/>
            <a:ext cx="10465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US" sz="900" spc="-1" strike="noStrike">
              <a:latin typeface="Arial"/>
            </a:endParaRPr>
          </a:p>
        </p:txBody>
      </p:sp>
      <p:sp>
        <p:nvSpPr>
          <p:cNvPr id="355" name="CustomShape 3"/>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56" name="CustomShape 4"/>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Sustainability – Definition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7" name="CustomShape 1"/>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358" name="" descr=""/>
          <p:cNvPicPr/>
          <p:nvPr/>
        </p:nvPicPr>
        <p:blipFill>
          <a:blip r:embed="rId1"/>
          <a:stretch/>
        </p:blipFill>
        <p:spPr>
          <a:xfrm>
            <a:off x="2549160" y="1371600"/>
            <a:ext cx="6819840" cy="5141520"/>
          </a:xfrm>
          <a:prstGeom prst="rect">
            <a:avLst/>
          </a:prstGeom>
          <a:ln>
            <a:noFill/>
          </a:ln>
        </p:spPr>
      </p:pic>
      <p:sp>
        <p:nvSpPr>
          <p:cNvPr id="359" name="CustomShape 2"/>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60"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Characteristics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1" name="CustomShape 1"/>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62" name="CustomShape 2"/>
          <p:cNvSpPr/>
          <p:nvPr/>
        </p:nvSpPr>
        <p:spPr>
          <a:xfrm>
            <a:off x="335520" y="1268280"/>
            <a:ext cx="4217760" cy="502560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Techno-commercial strategies to keep goods and components at highest value level through:</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euse</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epair</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emarket</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emanufacture</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e-refine</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eprogramme goods</a:t>
            </a:r>
            <a:endParaRPr b="0" lang="en-US" sz="1800" spc="-1" strike="noStrike">
              <a:latin typeface="Arial"/>
            </a:endParaRPr>
          </a:p>
        </p:txBody>
      </p:sp>
      <p:pic>
        <p:nvPicPr>
          <p:cNvPr id="363" name="" descr=""/>
          <p:cNvPicPr/>
          <p:nvPr/>
        </p:nvPicPr>
        <p:blipFill>
          <a:blip r:embed="rId1"/>
          <a:stretch/>
        </p:blipFill>
        <p:spPr>
          <a:xfrm>
            <a:off x="4983120" y="360000"/>
            <a:ext cx="7126560" cy="6120720"/>
          </a:xfrm>
          <a:prstGeom prst="rect">
            <a:avLst/>
          </a:prstGeom>
          <a:ln>
            <a:noFill/>
          </a:ln>
        </p:spPr>
      </p:pic>
      <p:sp>
        <p:nvSpPr>
          <p:cNvPr id="364" name="CustomShape 3"/>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65" name="CustomShape 4"/>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The Era of R</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CustomShape 1"/>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Arial Unicode MS"/>
                <a:ea typeface="DejaVu Sans"/>
              </a:rPr>
              <a:t>Course Evaluation</a:t>
            </a:r>
            <a:endParaRPr b="0" lang="en-US" sz="2400" spc="-1" strike="noStrike">
              <a:latin typeface="Arial"/>
            </a:endParaRPr>
          </a:p>
        </p:txBody>
      </p:sp>
      <p:sp>
        <p:nvSpPr>
          <p:cNvPr id="236" name="CustomShape 2"/>
          <p:cNvSpPr/>
          <p:nvPr/>
        </p:nvSpPr>
        <p:spPr>
          <a:xfrm>
            <a:off x="487800" y="1420920"/>
            <a:ext cx="559548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latin typeface="Arial"/>
            </a:endParaRPr>
          </a:p>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Arial"/>
                <a:ea typeface="DejaVu Sans"/>
              </a:rPr>
              <a:t>Link: </a:t>
            </a:r>
            <a:r>
              <a:rPr b="0" lang="de-DE" sz="1800" spc="-1" strike="noStrike" u="sng">
                <a:solidFill>
                  <a:srgbClr val="0000ff"/>
                </a:solidFill>
                <a:uFillTx/>
                <a:latin typeface="Arial"/>
                <a:ea typeface="DejaVu Sans"/>
                <a:hlinkClick r:id="rId1"/>
              </a:rPr>
              <a:t>Click Me</a:t>
            </a:r>
            <a:r>
              <a:rPr b="0" lang="de-DE" sz="1800" spc="-1" strike="noStrike">
                <a:solidFill>
                  <a:srgbClr val="000000"/>
                </a:solidFill>
                <a:latin typeface="Arial"/>
                <a:ea typeface="DejaVu Sans"/>
              </a:rPr>
              <a:t>	</a:t>
            </a:r>
            <a:r>
              <a:rPr b="0" lang="de-DE" sz="1800" spc="-1" strike="noStrike">
                <a:solidFill>
                  <a:srgbClr val="000000"/>
                </a:solidFill>
                <a:latin typeface="Arial"/>
                <a:ea typeface="DejaVu Sans"/>
              </a:rPr>
              <a:t> </a:t>
            </a:r>
            <a:endParaRPr b="0" lang="en-US" sz="1800" spc="-1" strike="noStrike">
              <a:latin typeface="Arial"/>
            </a:endParaRPr>
          </a:p>
        </p:txBody>
      </p:sp>
      <p:pic>
        <p:nvPicPr>
          <p:cNvPr id="237" name="Grafik 11_0" descr=""/>
          <p:cNvPicPr/>
          <p:nvPr/>
        </p:nvPicPr>
        <p:blipFill>
          <a:blip r:embed="rId2"/>
          <a:stretch/>
        </p:blipFill>
        <p:spPr>
          <a:xfrm>
            <a:off x="6944400" y="2194920"/>
            <a:ext cx="3751200" cy="3751200"/>
          </a:xfrm>
          <a:prstGeom prst="rect">
            <a:avLst/>
          </a:prstGeom>
          <a:ln>
            <a:noFill/>
          </a:ln>
        </p:spPr>
      </p:pic>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6" name="CustomShape 1"/>
          <p:cNvSpPr/>
          <p:nvPr/>
        </p:nvSpPr>
        <p:spPr>
          <a:xfrm>
            <a:off x="335520" y="1268280"/>
            <a:ext cx="4217760" cy="502560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Technologies and actions to recover atoms and molecules at highest quality (purity and value) level as pure as virgin:</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e-polymerise</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e-alloy</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e-laminate</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e-vulcanise</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e-coat materials</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e-construct high-rise buildings and major infrastructure</a:t>
            </a:r>
            <a:endParaRPr b="0" lang="en-US" sz="1800" spc="-1" strike="noStrike">
              <a:latin typeface="Arial"/>
            </a:endParaRPr>
          </a:p>
        </p:txBody>
      </p:sp>
      <p:sp>
        <p:nvSpPr>
          <p:cNvPr id="367" name="CustomShape 2"/>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368" name="" descr=""/>
          <p:cNvPicPr/>
          <p:nvPr/>
        </p:nvPicPr>
        <p:blipFill>
          <a:blip r:embed="rId1"/>
          <a:stretch/>
        </p:blipFill>
        <p:spPr>
          <a:xfrm>
            <a:off x="4983120" y="360000"/>
            <a:ext cx="7126920" cy="6118560"/>
          </a:xfrm>
          <a:prstGeom prst="rect">
            <a:avLst/>
          </a:prstGeom>
          <a:ln>
            <a:noFill/>
          </a:ln>
        </p:spPr>
      </p:pic>
      <p:sp>
        <p:nvSpPr>
          <p:cNvPr id="369" name="CustomShape 3"/>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70" name="CustomShape 4"/>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The Era of D</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71" name="" descr=""/>
          <p:cNvPicPr/>
          <p:nvPr/>
        </p:nvPicPr>
        <p:blipFill>
          <a:blip r:embed="rId1"/>
          <a:stretch/>
        </p:blipFill>
        <p:spPr>
          <a:xfrm>
            <a:off x="1753920" y="1262520"/>
            <a:ext cx="8220600" cy="5096880"/>
          </a:xfrm>
          <a:prstGeom prst="rect">
            <a:avLst/>
          </a:prstGeom>
          <a:ln>
            <a:noFill/>
          </a:ln>
        </p:spPr>
      </p:pic>
      <p:sp>
        <p:nvSpPr>
          <p:cNvPr id="372" name="CustomShape 1"/>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73" name="CustomShape 2"/>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74"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End-of-Life – Reuse or Recycle?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5" name="CustomShape 1"/>
          <p:cNvSpPr/>
          <p:nvPr/>
        </p:nvSpPr>
        <p:spPr>
          <a:xfrm>
            <a:off x="335520" y="1679400"/>
            <a:ext cx="5181120" cy="4722480"/>
          </a:xfrm>
          <a:prstGeom prst="rect">
            <a:avLst/>
          </a:prstGeom>
          <a:noFill/>
          <a:ln>
            <a:solidFill>
              <a:srgbClr val="ffffff"/>
            </a:solid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Linear Economy: </a:t>
            </a:r>
            <a:r>
              <a:rPr b="0" lang="en-US" sz="1800" spc="-1" strike="noStrike">
                <a:solidFill>
                  <a:srgbClr val="000000"/>
                </a:solidFill>
                <a:latin typeface="DejaVu Sans"/>
                <a:ea typeface="DejaVu Sans"/>
              </a:rPr>
              <a:t>Low hr/kg (labor input per weight) ratios, coherent with mass production in highly mechanized processes, and low to medium €/kg (value per weight) ratios, in a range from basic materials like cement to smart goods like USB memory sticks</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Circular Economy: </a:t>
            </a:r>
            <a:r>
              <a:rPr b="0" lang="en-US" sz="1800" spc="-1" strike="noStrike">
                <a:solidFill>
                  <a:srgbClr val="000000"/>
                </a:solidFill>
                <a:latin typeface="DejaVu Sans"/>
                <a:ea typeface="DejaVu Sans"/>
              </a:rPr>
              <a:t>Higher hr/kg and €/kg ratios for reuse, remanufacture and selling performance (goods as a service), in a group with new technologies, such as life sciences and nanotechnologies, which by nature produce dematerialized objects.</a:t>
            </a:r>
            <a:endParaRPr b="0" lang="en-US" sz="1800" spc="-1" strike="noStrike">
              <a:latin typeface="Arial"/>
            </a:endParaRPr>
          </a:p>
          <a:p>
            <a:pPr>
              <a:lnSpc>
                <a:spcPct val="100000"/>
              </a:lnSpc>
              <a:spcBef>
                <a:spcPts val="360"/>
              </a:spcBef>
            </a:pPr>
            <a:endParaRPr b="0" lang="en-US" sz="1800" spc="-1" strike="noStrike">
              <a:latin typeface="Arial"/>
            </a:endParaRPr>
          </a:p>
        </p:txBody>
      </p:sp>
      <p:pic>
        <p:nvPicPr>
          <p:cNvPr id="376" name="" descr=""/>
          <p:cNvPicPr/>
          <p:nvPr/>
        </p:nvPicPr>
        <p:blipFill>
          <a:blip r:embed="rId1"/>
          <a:stretch/>
        </p:blipFill>
        <p:spPr>
          <a:xfrm>
            <a:off x="5525640" y="1679400"/>
            <a:ext cx="5934600" cy="4812840"/>
          </a:xfrm>
          <a:prstGeom prst="rect">
            <a:avLst/>
          </a:prstGeom>
          <a:ln>
            <a:noFill/>
          </a:ln>
        </p:spPr>
      </p:pic>
      <p:sp>
        <p:nvSpPr>
          <p:cNvPr id="377" name="CustomShape 2"/>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78" name="CustomShape 3"/>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79" name="CustomShape 4"/>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More Wealth/Jobs From Less Resource Consumption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80" name="" descr=""/>
          <p:cNvPicPr/>
          <p:nvPr/>
        </p:nvPicPr>
        <p:blipFill>
          <a:blip r:embed="rId1"/>
          <a:stretch/>
        </p:blipFill>
        <p:spPr>
          <a:xfrm>
            <a:off x="1828800" y="1786320"/>
            <a:ext cx="8220600" cy="4616280"/>
          </a:xfrm>
          <a:prstGeom prst="rect">
            <a:avLst/>
          </a:prstGeom>
          <a:ln>
            <a:noFill/>
          </a:ln>
        </p:spPr>
      </p:pic>
      <p:sp>
        <p:nvSpPr>
          <p:cNvPr id="381" name="CustomShape 1"/>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82" name="CustomShape 2"/>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83"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New Engine vs. Remanufacturing A Car Engine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4" name="CustomShape 1"/>
          <p:cNvSpPr/>
          <p:nvPr/>
        </p:nvSpPr>
        <p:spPr>
          <a:xfrm>
            <a:off x="335520" y="764640"/>
            <a:ext cx="10732680" cy="4834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85" name="CustomShape 2"/>
          <p:cNvSpPr/>
          <p:nvPr/>
        </p:nvSpPr>
        <p:spPr>
          <a:xfrm>
            <a:off x="432720" y="1148040"/>
            <a:ext cx="10338120" cy="4788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Business Model Characteristics</a:t>
            </a:r>
            <a:endParaRPr b="0" lang="en-US" sz="2200" spc="-1" strike="noStrike">
              <a:latin typeface="Arial"/>
            </a:endParaRPr>
          </a:p>
        </p:txBody>
      </p:sp>
      <p:sp>
        <p:nvSpPr>
          <p:cNvPr id="386" name="CustomShape 3"/>
          <p:cNvSpPr/>
          <p:nvPr/>
        </p:nvSpPr>
        <p:spPr>
          <a:xfrm>
            <a:off x="263520" y="6411600"/>
            <a:ext cx="9790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adapted from: M. Jaeger-Erben, F. Hofmann (2019) – Kreislaufwirtschaft - Ein Ausweg aus der sozial-ökologischen Krise?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387" name="CustomShape 4"/>
          <p:cNvSpPr/>
          <p:nvPr/>
        </p:nvSpPr>
        <p:spPr>
          <a:xfrm>
            <a:off x="3291480" y="5886360"/>
            <a:ext cx="250920" cy="35316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DejaVu Sans"/>
                <a:ea typeface="DejaVu Sans"/>
              </a:rPr>
              <a:t> </a:t>
            </a:r>
            <a:endParaRPr b="0" lang="en-US" sz="1800" spc="-1" strike="noStrike">
              <a:latin typeface="Arial"/>
            </a:endParaRPr>
          </a:p>
        </p:txBody>
      </p:sp>
      <p:pic>
        <p:nvPicPr>
          <p:cNvPr id="388" name="" descr=""/>
          <p:cNvPicPr/>
          <p:nvPr/>
        </p:nvPicPr>
        <p:blipFill>
          <a:blip r:embed="rId2"/>
          <a:stretch/>
        </p:blipFill>
        <p:spPr>
          <a:xfrm>
            <a:off x="1371600" y="1965960"/>
            <a:ext cx="8988480" cy="3517560"/>
          </a:xfrm>
          <a:prstGeom prst="rect">
            <a:avLst/>
          </a:prstGeom>
          <a:ln>
            <a:noFill/>
          </a:ln>
        </p:spPr>
      </p:pic>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9" name="CustomShape 1"/>
          <p:cNvSpPr/>
          <p:nvPr/>
        </p:nvSpPr>
        <p:spPr>
          <a:xfrm>
            <a:off x="335520" y="764640"/>
            <a:ext cx="10732680" cy="4834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Circular Economy</a:t>
            </a:r>
            <a:endParaRPr b="0" lang="en-US" sz="2400" spc="-1" strike="noStrike">
              <a:latin typeface="Arial"/>
            </a:endParaRPr>
          </a:p>
        </p:txBody>
      </p:sp>
      <p:sp>
        <p:nvSpPr>
          <p:cNvPr id="390" name="CustomShape 2"/>
          <p:cNvSpPr/>
          <p:nvPr/>
        </p:nvSpPr>
        <p:spPr>
          <a:xfrm>
            <a:off x="263520" y="6411600"/>
            <a:ext cx="9790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adapted from: M. Jaeger-Erben, F. Hofmann (2019) – Kreislaufwirtschaft - Ein Ausweg aus der sozial-ökologischen Krise?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 </a:t>
            </a:r>
            <a:endParaRPr b="0" lang="en-US" sz="900" spc="-1" strike="noStrike">
              <a:latin typeface="Arial"/>
            </a:endParaRPr>
          </a:p>
        </p:txBody>
      </p:sp>
      <p:pic>
        <p:nvPicPr>
          <p:cNvPr id="391" name="" descr=""/>
          <p:cNvPicPr/>
          <p:nvPr/>
        </p:nvPicPr>
        <p:blipFill>
          <a:blip r:embed="rId2"/>
          <a:stretch/>
        </p:blipFill>
        <p:spPr>
          <a:xfrm>
            <a:off x="2514600" y="1371600"/>
            <a:ext cx="6747480" cy="4982760"/>
          </a:xfrm>
          <a:prstGeom prst="rect">
            <a:avLst/>
          </a:prstGeom>
          <a:ln>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CustomShape 1"/>
          <p:cNvSpPr/>
          <p:nvPr/>
        </p:nvSpPr>
        <p:spPr>
          <a:xfrm>
            <a:off x="335520" y="4406760"/>
            <a:ext cx="10728720" cy="13377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Performance Economy</a:t>
            </a:r>
            <a:endParaRPr b="0" lang="en-US" sz="3000" spc="-1" strike="noStrike">
              <a:latin typeface="Arial"/>
            </a:endParaRPr>
          </a:p>
        </p:txBody>
      </p:sp>
      <p:sp>
        <p:nvSpPr>
          <p:cNvPr id="393" name="CustomShape 2"/>
          <p:cNvSpPr/>
          <p:nvPr/>
        </p:nvSpPr>
        <p:spPr>
          <a:xfrm>
            <a:off x="335520" y="2906640"/>
            <a:ext cx="10728720" cy="14756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4" name="CustomShape 1"/>
          <p:cNvSpPr/>
          <p:nvPr/>
        </p:nvSpPr>
        <p:spPr>
          <a:xfrm>
            <a:off x="335520" y="764640"/>
            <a:ext cx="10738080" cy="488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Performance Economy</a:t>
            </a:r>
            <a:endParaRPr b="0" lang="en-US" sz="2400" spc="-1" strike="noStrike">
              <a:latin typeface="Arial"/>
            </a:endParaRPr>
          </a:p>
        </p:txBody>
      </p:sp>
      <p:pic>
        <p:nvPicPr>
          <p:cNvPr id="395" name="" descr=""/>
          <p:cNvPicPr/>
          <p:nvPr/>
        </p:nvPicPr>
        <p:blipFill>
          <a:blip r:embed="rId1"/>
          <a:stretch/>
        </p:blipFill>
        <p:spPr>
          <a:xfrm>
            <a:off x="2244960" y="1006920"/>
            <a:ext cx="6890040" cy="5156280"/>
          </a:xfrm>
          <a:prstGeom prst="rect">
            <a:avLst/>
          </a:prstGeom>
          <a:ln>
            <a:noFill/>
          </a:ln>
        </p:spPr>
      </p:pic>
      <p:sp>
        <p:nvSpPr>
          <p:cNvPr id="396" name="CustomShape 2"/>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7" name="CustomShape 1"/>
          <p:cNvSpPr/>
          <p:nvPr/>
        </p:nvSpPr>
        <p:spPr>
          <a:xfrm>
            <a:off x="335520" y="764640"/>
            <a:ext cx="10738080" cy="488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Definition</a:t>
            </a:r>
            <a:endParaRPr b="0" lang="en-US" sz="2400" spc="-1" strike="noStrike">
              <a:latin typeface="Arial"/>
            </a:endParaRPr>
          </a:p>
          <a:p>
            <a:pPr>
              <a:lnSpc>
                <a:spcPct val="100000"/>
              </a:lnSpc>
            </a:pPr>
            <a:endParaRPr b="0" lang="en-US" sz="2400" spc="-1" strike="noStrike">
              <a:latin typeface="Arial"/>
            </a:endParaRPr>
          </a:p>
        </p:txBody>
      </p:sp>
      <p:sp>
        <p:nvSpPr>
          <p:cNvPr id="398" name="CustomShape 2"/>
          <p:cNvSpPr/>
          <p:nvPr/>
        </p:nvSpPr>
        <p:spPr>
          <a:xfrm>
            <a:off x="335520" y="2859120"/>
            <a:ext cx="10569600" cy="1470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de-DE" sz="1800" spc="-1" strike="noStrike">
                <a:solidFill>
                  <a:srgbClr val="000000"/>
                </a:solidFill>
                <a:latin typeface="DejaVu Sans"/>
                <a:ea typeface="DejaVu Sans"/>
              </a:rPr>
              <a:t>„</a:t>
            </a:r>
            <a:r>
              <a:rPr b="1" lang="en-US" sz="1800" spc="-1" strike="noStrike">
                <a:solidFill>
                  <a:srgbClr val="000000"/>
                </a:solidFill>
                <a:latin typeface="DejaVu Sans"/>
                <a:ea typeface="DejaVu Sans"/>
              </a:rPr>
              <a:t>The Performance Economy sells results instead of objects.</a:t>
            </a:r>
            <a:r>
              <a:rPr b="0" lang="en-US" sz="1800" spc="-1" strike="noStrike">
                <a:solidFill>
                  <a:srgbClr val="000000"/>
                </a:solidFill>
                <a:latin typeface="DejaVu Sans"/>
                <a:ea typeface="DejaVu Sans"/>
              </a:rPr>
              <a:t> Its economic actors may be manufacturers of durable objects or fleet managers operating them. In both cases, they sell the use of these objects as a service over the longest possible period of time and maximize their profits by exploiting both efficiency and sufficiency solutions. </a:t>
            </a:r>
            <a:r>
              <a:rPr b="0" lang="de-DE" sz="1800" spc="-1" strike="noStrike">
                <a:solidFill>
                  <a:srgbClr val="000000"/>
                </a:solidFill>
                <a:latin typeface="DejaVu Sans"/>
                <a:ea typeface="DejaVu Sans"/>
              </a:rPr>
              <a:t>“</a:t>
            </a:r>
            <a:endParaRPr b="0" lang="en-US" sz="1800" spc="-1" strike="noStrike">
              <a:latin typeface="Arial"/>
            </a:endParaRPr>
          </a:p>
        </p:txBody>
      </p:sp>
      <p:sp>
        <p:nvSpPr>
          <p:cNvPr id="399" name="CustomShape 3"/>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
          <p:cNvSpPr/>
          <p:nvPr/>
        </p:nvSpPr>
        <p:spPr>
          <a:xfrm>
            <a:off x="335520" y="764640"/>
            <a:ext cx="10738080" cy="488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401" name="CustomShape 2"/>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402" name="CustomShape 3"/>
          <p:cNvSpPr/>
          <p:nvPr/>
        </p:nvSpPr>
        <p:spPr>
          <a:xfrm>
            <a:off x="335520" y="1828800"/>
            <a:ext cx="10738080" cy="432936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868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8684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CustomShape 1"/>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We are hiring!</a:t>
            </a:r>
            <a:endParaRPr b="0" lang="en-US" sz="2400" spc="-1" strike="noStrike">
              <a:latin typeface="Arial"/>
            </a:endParaRPr>
          </a:p>
        </p:txBody>
      </p:sp>
      <p:sp>
        <p:nvSpPr>
          <p:cNvPr id="239" name="CustomShape 2"/>
          <p:cNvSpPr/>
          <p:nvPr/>
        </p:nvSpPr>
        <p:spPr>
          <a:xfrm>
            <a:off x="335520" y="1268640"/>
            <a:ext cx="10743120" cy="5030640"/>
          </a:xfrm>
          <a:prstGeom prst="rect">
            <a:avLst/>
          </a:prstGeom>
          <a:noFill/>
          <a:ln>
            <a:noFill/>
          </a:ln>
        </p:spPr>
        <p:style>
          <a:lnRef idx="0"/>
          <a:fillRef idx="0"/>
          <a:effectRef idx="0"/>
          <a:fontRef idx="minor"/>
        </p:style>
        <p:txBody>
          <a:bodyPr lIns="90000" rIns="90000" tIns="45000" bIns="45000" anchor="ctr">
            <a:noAutofit/>
          </a:bodyPr>
          <a:p>
            <a:pPr marL="195120" indent="-1875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Topic:</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Automated gourmet mushroom farming system</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Detect whether gourmet mushrooms are ready to be harvested (camera)</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Harvest mushrooms with a robot arm</a:t>
            </a:r>
            <a:endParaRPr b="0" lang="en-US" sz="1800" spc="-1" strike="noStrike">
              <a:latin typeface="Arial"/>
            </a:endParaRPr>
          </a:p>
          <a:p>
            <a:pPr marL="195120" indent="-1875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Duration → August 2022 until June 2023</a:t>
            </a:r>
            <a:endParaRPr b="0" lang="en-US" sz="1800" spc="-1" strike="noStrike">
              <a:latin typeface="Arial"/>
            </a:endParaRPr>
          </a:p>
          <a:p>
            <a:pPr marL="195120" indent="-1875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Why should I work with you → free mushrooms!</a:t>
            </a:r>
            <a:endParaRPr b="0" lang="en-US" sz="1800" spc="-1" strike="noStrike">
              <a:latin typeface="Arial"/>
            </a:endParaRPr>
          </a:p>
          <a:p>
            <a:pPr marL="195120" indent="-1875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Positions: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HiWi</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Later: Research assistant (50-60% E13)</a:t>
            </a:r>
            <a:endParaRPr b="0" lang="en-US" sz="1800" spc="-1" strike="noStrike">
              <a:latin typeface="Arial"/>
            </a:endParaRPr>
          </a:p>
          <a:p>
            <a:pPr marL="195120" indent="-1875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Application:</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CV</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Motivation</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Study records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Send all the relevant documents to: etce-ltg@tu-clausthal.de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3" name="CustomShape 1"/>
          <p:cNvSpPr/>
          <p:nvPr/>
        </p:nvSpPr>
        <p:spPr>
          <a:xfrm>
            <a:off x="335520" y="764640"/>
            <a:ext cx="10738080" cy="488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404" name="CustomShape 2"/>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405" name="CustomShape 3"/>
          <p:cNvSpPr/>
          <p:nvPr/>
        </p:nvSpPr>
        <p:spPr>
          <a:xfrm>
            <a:off x="335520" y="1828800"/>
            <a:ext cx="10738080" cy="432936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868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8684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lvl="1" marL="652320" indent="-18684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6" name="CustomShape 1"/>
          <p:cNvSpPr/>
          <p:nvPr/>
        </p:nvSpPr>
        <p:spPr>
          <a:xfrm>
            <a:off x="335520" y="764640"/>
            <a:ext cx="10738080" cy="488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407" name="CustomShape 2"/>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408" name="CustomShape 3"/>
          <p:cNvSpPr/>
          <p:nvPr/>
        </p:nvSpPr>
        <p:spPr>
          <a:xfrm>
            <a:off x="335520" y="1828800"/>
            <a:ext cx="10738080" cy="432936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868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8684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lvl="1" marL="652320" indent="-18684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US" sz="1800" spc="-1" strike="noStrike">
              <a:latin typeface="Arial"/>
            </a:endParaRPr>
          </a:p>
          <a:p>
            <a:pPr lvl="1" marL="652320" indent="-186840">
              <a:lnSpc>
                <a:spcPct val="100000"/>
              </a:lnSpc>
              <a:spcBef>
                <a:spcPts val="180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In addition, by maintaining the ownership of objects and embodied resources, it creates long-term corporate and national resource security at low cost.”</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CustomShape 1"/>
          <p:cNvSpPr/>
          <p:nvPr/>
        </p:nvSpPr>
        <p:spPr>
          <a:xfrm>
            <a:off x="335520" y="764640"/>
            <a:ext cx="10738080" cy="488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410" name="CustomShape 2"/>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411" name="CustomShape 3"/>
          <p:cNvSpPr/>
          <p:nvPr/>
        </p:nvSpPr>
        <p:spPr>
          <a:xfrm>
            <a:off x="335520" y="1571400"/>
            <a:ext cx="4233960" cy="472248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Small square: Local use-focused PE</a:t>
            </a: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US" sz="1800" spc="-1" strike="noStrike">
              <a:latin typeface="Arial"/>
            </a:endParaRPr>
          </a:p>
        </p:txBody>
      </p:sp>
      <p:pic>
        <p:nvPicPr>
          <p:cNvPr id="412" name="" descr=""/>
          <p:cNvPicPr/>
          <p:nvPr/>
        </p:nvPicPr>
        <p:blipFill>
          <a:blip r:embed="rId1"/>
          <a:stretch/>
        </p:blipFill>
        <p:spPr>
          <a:xfrm>
            <a:off x="4173120" y="703800"/>
            <a:ext cx="7417080" cy="5050800"/>
          </a:xfrm>
          <a:prstGeom prst="rect">
            <a:avLst/>
          </a:prstGeom>
          <a:ln>
            <a:noFill/>
          </a:ln>
        </p:spPr>
      </p:pic>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3" name="CustomShape 1"/>
          <p:cNvSpPr/>
          <p:nvPr/>
        </p:nvSpPr>
        <p:spPr>
          <a:xfrm>
            <a:off x="335520" y="764640"/>
            <a:ext cx="10738080" cy="488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414" name="CustomShape 2"/>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415" name="CustomShape 3"/>
          <p:cNvSpPr/>
          <p:nvPr/>
        </p:nvSpPr>
        <p:spPr>
          <a:xfrm>
            <a:off x="335520" y="1571400"/>
            <a:ext cx="4233960" cy="472248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marL="195120" indent="-18684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US" sz="1800" spc="-1" strike="noStrike">
              <a:latin typeface="Arial"/>
            </a:endParaRPr>
          </a:p>
        </p:txBody>
      </p:sp>
      <p:pic>
        <p:nvPicPr>
          <p:cNvPr id="416" name="" descr=""/>
          <p:cNvPicPr/>
          <p:nvPr/>
        </p:nvPicPr>
        <p:blipFill>
          <a:blip r:embed="rId1"/>
          <a:stretch/>
        </p:blipFill>
        <p:spPr>
          <a:xfrm>
            <a:off x="4173120" y="704160"/>
            <a:ext cx="7417080" cy="5050800"/>
          </a:xfrm>
          <a:prstGeom prst="rect">
            <a:avLst/>
          </a:prstGeom>
          <a:ln>
            <a:noFill/>
          </a:ln>
        </p:spPr>
      </p:pic>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7" name="CustomShape 1"/>
          <p:cNvSpPr/>
          <p:nvPr/>
        </p:nvSpPr>
        <p:spPr>
          <a:xfrm>
            <a:off x="335520" y="764640"/>
            <a:ext cx="10738080" cy="488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418" name="CustomShape 2"/>
          <p:cNvSpPr/>
          <p:nvPr/>
        </p:nvSpPr>
        <p:spPr>
          <a:xfrm>
            <a:off x="263520" y="6411600"/>
            <a:ext cx="6465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419" name="CustomShape 3"/>
          <p:cNvSpPr/>
          <p:nvPr/>
        </p:nvSpPr>
        <p:spPr>
          <a:xfrm>
            <a:off x="335520" y="1571400"/>
            <a:ext cx="4233960" cy="472248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marL="195120" indent="-18684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US" sz="1800" spc="-1" strike="noStrike">
              <a:latin typeface="Arial"/>
            </a:endParaRPr>
          </a:p>
          <a:p>
            <a:pPr marL="195120" indent="-18684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Big square: </a:t>
            </a:r>
            <a:r>
              <a:rPr b="0" lang="en-US" sz="1800" spc="-1" strike="noStrike">
                <a:solidFill>
                  <a:srgbClr val="000000"/>
                </a:solidFill>
                <a:latin typeface="DejaVu Sans"/>
                <a:ea typeface="DejaVu Sans"/>
              </a:rPr>
              <a:t>Flows of used materials returning to the raw material producer to recover molecules and atoms in a globalised economy </a:t>
            </a:r>
            <a:endParaRPr b="0" lang="en-US" sz="1800" spc="-1" strike="noStrike">
              <a:latin typeface="Arial"/>
            </a:endParaRPr>
          </a:p>
        </p:txBody>
      </p:sp>
      <p:pic>
        <p:nvPicPr>
          <p:cNvPr id="420" name="" descr=""/>
          <p:cNvPicPr/>
          <p:nvPr/>
        </p:nvPicPr>
        <p:blipFill>
          <a:blip r:embed="rId1"/>
          <a:stretch/>
        </p:blipFill>
        <p:spPr>
          <a:xfrm>
            <a:off x="4173120" y="704160"/>
            <a:ext cx="7417080" cy="5050800"/>
          </a:xfrm>
          <a:prstGeom prst="rect">
            <a:avLst/>
          </a:prstGeom>
          <a:ln>
            <a:noFill/>
          </a:ln>
        </p:spPr>
      </p:pic>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1" name="CustomShape 1"/>
          <p:cNvSpPr/>
          <p:nvPr/>
        </p:nvSpPr>
        <p:spPr>
          <a:xfrm>
            <a:off x="335520" y="4406760"/>
            <a:ext cx="10728720" cy="13377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Conclusion</a:t>
            </a:r>
            <a:endParaRPr b="0" lang="en-US" sz="3000" spc="-1" strike="noStrike">
              <a:latin typeface="Arial"/>
            </a:endParaRPr>
          </a:p>
        </p:txBody>
      </p:sp>
      <p:sp>
        <p:nvSpPr>
          <p:cNvPr id="422" name="CustomShape 2"/>
          <p:cNvSpPr/>
          <p:nvPr/>
        </p:nvSpPr>
        <p:spPr>
          <a:xfrm>
            <a:off x="335520" y="2906640"/>
            <a:ext cx="10728720" cy="14756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3" name="CustomShape 1"/>
          <p:cNvSpPr/>
          <p:nvPr/>
        </p:nvSpPr>
        <p:spPr>
          <a:xfrm>
            <a:off x="335520" y="764640"/>
            <a:ext cx="10729080" cy="479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Conclusion</a:t>
            </a:r>
            <a:endParaRPr b="0" lang="en-US" sz="2400" spc="-1" strike="noStrike">
              <a:latin typeface="Arial"/>
            </a:endParaRPr>
          </a:p>
        </p:txBody>
      </p:sp>
      <p:sp>
        <p:nvSpPr>
          <p:cNvPr id="424" name="CustomShape 2"/>
          <p:cNvSpPr/>
          <p:nvPr/>
        </p:nvSpPr>
        <p:spPr>
          <a:xfrm>
            <a:off x="335520" y="1268640"/>
            <a:ext cx="10729080" cy="5016600"/>
          </a:xfrm>
          <a:prstGeom prst="rect">
            <a:avLst/>
          </a:prstGeom>
          <a:noFill/>
          <a:ln>
            <a:noFill/>
          </a:ln>
        </p:spPr>
        <p:style>
          <a:lnRef idx="0"/>
          <a:fillRef idx="0"/>
          <a:effectRef idx="0"/>
          <a:fontRef idx="minor"/>
        </p:style>
        <p:txBody>
          <a:bodyPr lIns="90000" rIns="90000" tIns="45000" bIns="45000" anchor="ctr">
            <a:noAutofit/>
          </a:bodyPr>
          <a:p>
            <a:pPr marL="195120" indent="-1746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Linear Economy (LE) → “Take – make – dispose”</a:t>
            </a:r>
            <a:endParaRPr b="0" lang="en-US" sz="1800" spc="-1" strike="noStrike">
              <a:latin typeface="Arial"/>
            </a:endParaRPr>
          </a:p>
          <a:p>
            <a:pPr marL="195120" indent="-1746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Circular Economy (CE) → Maintain value and utility as high as possible for as long as possible </a:t>
            </a:r>
            <a:endParaRPr b="0" lang="en-US" sz="1800" spc="-1" strike="noStrike">
              <a:latin typeface="Arial"/>
            </a:endParaRPr>
          </a:p>
          <a:p>
            <a:pPr marL="195120" indent="-1746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Performance Economy → Sell results instead of objects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5" name="CustomShape 1"/>
          <p:cNvSpPr/>
          <p:nvPr/>
        </p:nvSpPr>
        <p:spPr>
          <a:xfrm>
            <a:off x="335520" y="4406760"/>
            <a:ext cx="10728720" cy="13377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Exercise E06</a:t>
            </a:r>
            <a:endParaRPr b="0" lang="en-US" sz="3000" spc="-1" strike="noStrike">
              <a:latin typeface="Arial"/>
            </a:endParaRPr>
          </a:p>
        </p:txBody>
      </p:sp>
      <p:sp>
        <p:nvSpPr>
          <p:cNvPr id="426" name="CustomShape 2"/>
          <p:cNvSpPr/>
          <p:nvPr/>
        </p:nvSpPr>
        <p:spPr>
          <a:xfrm>
            <a:off x="335520" y="2906640"/>
            <a:ext cx="10728720" cy="14756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7" name="CustomShape 1"/>
          <p:cNvSpPr/>
          <p:nvPr/>
        </p:nvSpPr>
        <p:spPr>
          <a:xfrm>
            <a:off x="335520" y="764640"/>
            <a:ext cx="10729080" cy="479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E06</a:t>
            </a:r>
            <a:endParaRPr b="0" lang="en-US" sz="2400" spc="-1" strike="noStrike">
              <a:latin typeface="Arial"/>
            </a:endParaRPr>
          </a:p>
        </p:txBody>
      </p:sp>
      <p:sp>
        <p:nvSpPr>
          <p:cNvPr id="428" name="CustomShape 2"/>
          <p:cNvSpPr/>
          <p:nvPr/>
        </p:nvSpPr>
        <p:spPr>
          <a:xfrm>
            <a:off x="335520" y="1268280"/>
            <a:ext cx="10729080" cy="50166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746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Identify </a:t>
            </a:r>
            <a:r>
              <a:rPr b="1" lang="en-US" sz="1800" spc="-1" strike="noStrike">
                <a:solidFill>
                  <a:srgbClr val="000000"/>
                </a:solidFill>
                <a:latin typeface="DejaVu Sans"/>
                <a:ea typeface="DejaVu Sans"/>
              </a:rPr>
              <a:t>THREE</a:t>
            </a:r>
            <a:r>
              <a:rPr b="0" lang="en-US" sz="1800" spc="-1" strike="noStrike">
                <a:solidFill>
                  <a:srgbClr val="000000"/>
                </a:solidFill>
                <a:latin typeface="DejaVu Sans"/>
                <a:ea typeface="DejaVu Sans"/>
              </a:rPr>
              <a:t> objects that you own which could be replaced by service provision within the Performance Economy (PE). </a:t>
            </a:r>
            <a:endParaRPr b="0" lang="en-US" sz="1800" spc="-1" strike="noStrike">
              <a:latin typeface="Arial"/>
            </a:endParaRPr>
          </a:p>
          <a:p>
            <a:pPr marL="195120" indent="-1746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Explain your choice for each of the objects in three sentences or more.</a:t>
            </a:r>
            <a:endParaRPr b="0" lang="en-US" sz="1800" spc="-1" strike="noStrike">
              <a:latin typeface="Arial"/>
            </a:endParaRPr>
          </a:p>
          <a:p>
            <a:pPr marL="195120" indent="-1746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submission according to the instructions in the </a:t>
            </a:r>
            <a:r>
              <a:rPr b="0" lang="en-US" sz="1800" spc="-1" strike="noStrike" u="sng">
                <a:solidFill>
                  <a:srgbClr val="0000ff"/>
                </a:solidFill>
                <a:uFillTx/>
                <a:latin typeface="DejaVu Sans"/>
                <a:ea typeface="DejaVu Sans"/>
                <a:hlinkClick r:id="rId1"/>
              </a:rPr>
              <a:t>exercise sheet</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429" name="CustomShape 3"/>
          <p:cNvSpPr/>
          <p:nvPr/>
        </p:nvSpPr>
        <p:spPr>
          <a:xfrm>
            <a:off x="432720" y="1148040"/>
            <a:ext cx="10338120" cy="4788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Performance Economy</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0" name="CustomShape 1"/>
          <p:cNvSpPr/>
          <p:nvPr/>
        </p:nvSpPr>
        <p:spPr>
          <a:xfrm>
            <a:off x="335520" y="764640"/>
            <a:ext cx="10738080" cy="4888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Additional</a:t>
            </a:r>
            <a:r>
              <a:rPr b="1" lang="en-GB" sz="2400" spc="-1" strike="noStrike">
                <a:solidFill>
                  <a:srgbClr val="000000"/>
                </a:solidFill>
                <a:latin typeface="DejaVu Sans"/>
                <a:ea typeface="DejaVu Sans"/>
              </a:rPr>
              <a:t> Resources</a:t>
            </a:r>
            <a:endParaRPr b="0" lang="en-US" sz="2400" spc="-1" strike="noStrike">
              <a:latin typeface="Arial"/>
            </a:endParaRPr>
          </a:p>
        </p:txBody>
      </p:sp>
      <p:sp>
        <p:nvSpPr>
          <p:cNvPr id="431" name="CustomShape 2"/>
          <p:cNvSpPr/>
          <p:nvPr/>
        </p:nvSpPr>
        <p:spPr>
          <a:xfrm>
            <a:off x="335520" y="1268640"/>
            <a:ext cx="10738080" cy="5025600"/>
          </a:xfrm>
          <a:prstGeom prst="rect">
            <a:avLst/>
          </a:prstGeom>
          <a:noFill/>
          <a:ln>
            <a:noFill/>
          </a:ln>
        </p:spPr>
        <p:style>
          <a:lnRef idx="0"/>
          <a:fillRef idx="0"/>
          <a:effectRef idx="0"/>
          <a:fontRef idx="minor"/>
        </p:style>
        <p:txBody>
          <a:bodyPr lIns="90000" rIns="90000" tIns="45000" bIns="45000" anchor="ctr">
            <a:noAutofit/>
          </a:bodyPr>
          <a:p>
            <a:pPr marL="195120" indent="-1868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Walter R. Stahel (2019) – The Circular Economy: A User's Guide</a:t>
            </a:r>
            <a:endParaRPr b="0" lang="en-US" sz="1800" spc="-1" strike="noStrike">
              <a:latin typeface="Arial"/>
            </a:endParaRPr>
          </a:p>
          <a:p>
            <a:pPr marL="195120" indent="-1868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Website of the Ellen MacArthur Foundation –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Bonus Task</a:t>
            </a:r>
            <a:endParaRPr b="0" lang="en-US" sz="2400" spc="-1" strike="noStrike">
              <a:latin typeface="Arial"/>
            </a:endParaRPr>
          </a:p>
        </p:txBody>
      </p:sp>
      <p:sp>
        <p:nvSpPr>
          <p:cNvPr id="241" name="CustomShape 2"/>
          <p:cNvSpPr/>
          <p:nvPr/>
        </p:nvSpPr>
        <p:spPr>
          <a:xfrm>
            <a:off x="335520" y="1268280"/>
            <a:ext cx="10733400" cy="5020920"/>
          </a:xfrm>
          <a:prstGeom prst="rect">
            <a:avLst/>
          </a:prstGeom>
          <a:noFill/>
          <a:ln>
            <a:noFill/>
          </a:ln>
        </p:spPr>
        <p:style>
          <a:lnRef idx="0"/>
          <a:fillRef idx="0"/>
          <a:effectRef idx="0"/>
          <a:fontRef idx="minor"/>
        </p:style>
        <p:txBody>
          <a:bodyPr lIns="90000" rIns="90000" tIns="45000" bIns="45000" anchor="ctr">
            <a:noAutofit/>
          </a:bodyPr>
          <a:p>
            <a:pPr marL="216000" indent="-212400">
              <a:lnSpc>
                <a:spcPct val="100000"/>
              </a:lnSpc>
              <a:buClr>
                <a:srgbClr val="008c4f"/>
              </a:buClr>
              <a:buSzPct val="45000"/>
              <a:buFont typeface="OpenSymbol"/>
              <a:buChar char="■"/>
            </a:pPr>
            <a:r>
              <a:rPr b="0" lang="en-US" sz="1800" spc="-1" strike="noStrike">
                <a:solidFill>
                  <a:srgbClr val="000000"/>
                </a:solidFill>
                <a:latin typeface="DejaVu Sans"/>
                <a:ea typeface="DejaVu Sans"/>
              </a:rPr>
              <a:t>Please prepare your bonus task submission until 04.07.2022 – 2 pm</a:t>
            </a:r>
            <a:endParaRPr b="0" lang="en-US" sz="1800" spc="-1" strike="noStrike">
              <a:latin typeface="Arial"/>
            </a:endParaRPr>
          </a:p>
          <a:p>
            <a:pPr marL="216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Submit a 60-120s video that covers the following:</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Explain the problem you want to solve</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Describe your solution</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Present what you achieved so far and what you would like to do next.</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Submission procedure:</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Upload the video to </a:t>
            </a:r>
            <a:r>
              <a:rPr b="0" i="1" lang="en-US" sz="1800" spc="-1" strike="noStrike">
                <a:solidFill>
                  <a:srgbClr val="ffffff"/>
                </a:solidFill>
                <a:latin typeface="DejaVu Sans"/>
                <a:ea typeface="DejaVu Sans"/>
              </a:rPr>
              <a:t>cryptshare.tu-clausthal.de</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Send the link to </a:t>
            </a:r>
            <a:r>
              <a:rPr b="0" lang="en-US" sz="1800" spc="-1" strike="noStrike" u="sng">
                <a:solidFill>
                  <a:srgbClr val="ffffff"/>
                </a:solidFill>
                <a:uFillTx/>
                <a:latin typeface="DejaVu Sans"/>
                <a:ea typeface="DejaVu Sans"/>
              </a:rPr>
              <a:t>etce-ltg@tu-clausthal.de</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Incl. your team/project name and the team members</a:t>
            </a:r>
            <a:endParaRPr b="0" lang="en-US" sz="1800" spc="-1" strike="noStrike">
              <a:latin typeface="Arial"/>
            </a:endParaRPr>
          </a:p>
        </p:txBody>
      </p:sp>
      <p:sp>
        <p:nvSpPr>
          <p:cNvPr id="242"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Updates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2" name="CustomShape 1"/>
          <p:cNvSpPr/>
          <p:nvPr/>
        </p:nvSpPr>
        <p:spPr>
          <a:xfrm>
            <a:off x="335520" y="1268640"/>
            <a:ext cx="10730520" cy="5018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433" name="CustomShape 2"/>
          <p:cNvSpPr/>
          <p:nvPr/>
        </p:nvSpPr>
        <p:spPr>
          <a:xfrm>
            <a:off x="335520" y="764640"/>
            <a:ext cx="10730520" cy="4813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CustomShape 1"/>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Bonus Task</a:t>
            </a:r>
            <a:endParaRPr b="0" lang="en-US" sz="2400" spc="-1" strike="noStrike">
              <a:latin typeface="Arial"/>
            </a:endParaRPr>
          </a:p>
        </p:txBody>
      </p:sp>
      <p:sp>
        <p:nvSpPr>
          <p:cNvPr id="244" name="CustomShape 2"/>
          <p:cNvSpPr/>
          <p:nvPr/>
        </p:nvSpPr>
        <p:spPr>
          <a:xfrm>
            <a:off x="335520" y="1268280"/>
            <a:ext cx="10733400" cy="5020920"/>
          </a:xfrm>
          <a:prstGeom prst="rect">
            <a:avLst/>
          </a:prstGeom>
          <a:noFill/>
          <a:ln>
            <a:noFill/>
          </a:ln>
        </p:spPr>
        <p:style>
          <a:lnRef idx="0"/>
          <a:fillRef idx="0"/>
          <a:effectRef idx="0"/>
          <a:fontRef idx="minor"/>
        </p:style>
        <p:txBody>
          <a:bodyPr lIns="90000" rIns="90000" tIns="45000" bIns="45000" anchor="ctr">
            <a:noAutofit/>
          </a:bodyPr>
          <a:p>
            <a:pPr marL="216000" indent="-212400">
              <a:lnSpc>
                <a:spcPct val="100000"/>
              </a:lnSpc>
              <a:buClr>
                <a:srgbClr val="008c4f"/>
              </a:buClr>
              <a:buSzPct val="45000"/>
              <a:buFont typeface="OpenSymbol"/>
              <a:buChar char="■"/>
            </a:pPr>
            <a:r>
              <a:rPr b="0" lang="en-US" sz="1800" spc="-1" strike="noStrike">
                <a:solidFill>
                  <a:srgbClr val="000000"/>
                </a:solidFill>
                <a:latin typeface="DejaVu Sans"/>
                <a:ea typeface="DejaVu Sans"/>
              </a:rPr>
              <a:t>Please prepare your bonus task submission until </a:t>
            </a:r>
            <a:r>
              <a:rPr b="1" lang="en-US" sz="1800" spc="-1" strike="noStrike">
                <a:solidFill>
                  <a:srgbClr val="000000"/>
                </a:solidFill>
                <a:latin typeface="DejaVu Sans"/>
                <a:ea typeface="DejaVu Sans"/>
              </a:rPr>
              <a:t>04.07.2022 – 2 pm</a:t>
            </a:r>
            <a:endParaRPr b="0" lang="en-US" sz="1800" spc="-1" strike="noStrike">
              <a:latin typeface="Arial"/>
            </a:endParaRPr>
          </a:p>
          <a:p>
            <a:pPr marL="216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Submit a 60-120s video that covers the following:</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Explain the problem you want to solve</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Describe your solution</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Present what you achieved so far and what you would like to do next.</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Submission procedure:</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Upload the video to </a:t>
            </a:r>
            <a:r>
              <a:rPr b="0" i="1" lang="en-US" sz="1800" spc="-1" strike="noStrike">
                <a:solidFill>
                  <a:srgbClr val="000000"/>
                </a:solidFill>
                <a:latin typeface="DejaVu Sans"/>
                <a:ea typeface="DejaVu Sans"/>
              </a:rPr>
              <a:t>cryptshare.tu-clausthal.de</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Send the link to </a:t>
            </a:r>
            <a:r>
              <a:rPr b="0" lang="en-US" sz="1800" spc="-1" strike="noStrike" u="sng">
                <a:solidFill>
                  <a:srgbClr val="0000ff"/>
                </a:solidFill>
                <a:uFillTx/>
                <a:latin typeface="DejaVu Sans"/>
                <a:ea typeface="DejaVu Sans"/>
                <a:hlinkClick r:id="rId1"/>
              </a:rPr>
              <a:t>etce-ltg@tu-clausthal.de</a:t>
            </a:r>
            <a:endParaRPr b="0" lang="en-US" sz="1800" spc="-1" strike="noStrike">
              <a:latin typeface="Arial"/>
            </a:endParaRPr>
          </a:p>
          <a:p>
            <a:pPr lvl="1" marL="432000" indent="-212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Incl. your team/project name and the team members</a:t>
            </a:r>
            <a:endParaRPr b="0" lang="en-US" sz="1800" spc="-1" strike="noStrike">
              <a:latin typeface="Arial"/>
            </a:endParaRPr>
          </a:p>
        </p:txBody>
      </p:sp>
      <p:sp>
        <p:nvSpPr>
          <p:cNvPr id="245"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Updates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6" name="CustomShape 1"/>
          <p:cNvSpPr/>
          <p:nvPr/>
        </p:nvSpPr>
        <p:spPr>
          <a:xfrm>
            <a:off x="335520" y="4406760"/>
            <a:ext cx="10728720" cy="13377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Exercise E04</a:t>
            </a:r>
            <a:endParaRPr b="0" lang="en-US" sz="3000" spc="-1" strike="noStrike">
              <a:latin typeface="Arial"/>
            </a:endParaRPr>
          </a:p>
        </p:txBody>
      </p:sp>
      <p:sp>
        <p:nvSpPr>
          <p:cNvPr id="247" name="CustomShape 2"/>
          <p:cNvSpPr/>
          <p:nvPr/>
        </p:nvSpPr>
        <p:spPr>
          <a:xfrm>
            <a:off x="335520" y="2906640"/>
            <a:ext cx="10728720" cy="14756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1"/>
          <p:cNvSpPr/>
          <p:nvPr/>
        </p:nvSpPr>
        <p:spPr>
          <a:xfrm>
            <a:off x="335520" y="764640"/>
            <a:ext cx="10733400" cy="484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E04</a:t>
            </a:r>
            <a:endParaRPr b="0" lang="en-US" sz="2400" spc="-1" strike="noStrike">
              <a:latin typeface="Arial"/>
            </a:endParaRPr>
          </a:p>
        </p:txBody>
      </p:sp>
      <p:sp>
        <p:nvSpPr>
          <p:cNvPr id="249" name="CustomShape 2"/>
          <p:cNvSpPr/>
          <p:nvPr/>
        </p:nvSpPr>
        <p:spPr>
          <a:xfrm>
            <a:off x="335520" y="1268280"/>
            <a:ext cx="10733400" cy="50209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077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General feedback:</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0" lang="en-GB" sz="1800" spc="-1" strike="noStrike">
                <a:solidFill>
                  <a:srgbClr val="000000"/>
                </a:solidFill>
                <a:latin typeface="DejaVu Sans"/>
                <a:ea typeface="DejaVu Sans"/>
              </a:rPr>
              <a:t>Some submissions did not bother to use OpenLCA and just resubmitted E03</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0" lang="en-GB" sz="1800" spc="-1" strike="noStrike">
                <a:solidFill>
                  <a:srgbClr val="000000"/>
                </a:solidFill>
                <a:latin typeface="DejaVu Sans"/>
                <a:ea typeface="DejaVu Sans"/>
              </a:rPr>
              <a:t>Other worked on a LCA without OpenLCA</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0" lang="en-GB" sz="1800" spc="-1" strike="noStrike">
                <a:solidFill>
                  <a:srgbClr val="000000"/>
                </a:solidFill>
                <a:latin typeface="DejaVu Sans"/>
                <a:ea typeface="DejaVu Sans"/>
              </a:rPr>
              <a:t>Some inconclusive results for OpenLCA</a:t>
            </a:r>
            <a:endParaRPr b="0" lang="en-US" sz="1800" spc="-1" strike="noStrike">
              <a:latin typeface="Arial"/>
            </a:endParaRPr>
          </a:p>
          <a:p>
            <a:pPr lvl="1" marL="432000" indent="-213480">
              <a:lnSpc>
                <a:spcPct val="100000"/>
              </a:lnSpc>
              <a:spcBef>
                <a:spcPts val="360"/>
              </a:spcBef>
              <a:buClr>
                <a:srgbClr val="008c4f"/>
              </a:buClr>
              <a:buSzPct val="45000"/>
              <a:buFont typeface="padmaa"/>
              <a:buChar char="─"/>
            </a:pPr>
            <a:r>
              <a:rPr b="1" lang="en-GB" sz="1800" spc="-1" strike="noStrike">
                <a:solidFill>
                  <a:srgbClr val="000000"/>
                </a:solidFill>
                <a:latin typeface="DejaVu Sans"/>
                <a:ea typeface="DejaVu Sans"/>
              </a:rPr>
              <a:t>BUT → Some real good results for OpenLCA</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50" name="CustomShape 3"/>
          <p:cNvSpPr/>
          <p:nvPr/>
        </p:nvSpPr>
        <p:spPr>
          <a:xfrm>
            <a:off x="432720" y="1148040"/>
            <a:ext cx="10338840" cy="4795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Feeback</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6032</TotalTime>
  <Application>LibreOffice/6.4.7.2$Linux_X86_64 LibreOffice_project/40$Build-2</Application>
  <Words>1010</Words>
  <Paragraphs>159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2022-07-26T14:46:39Z</dcterms:modified>
  <cp:revision>3910</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5</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20</vt:i4>
  </property>
</Properties>
</file>